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64"/>
  </p:notesMasterIdLst>
  <p:handoutMasterIdLst>
    <p:handoutMasterId r:id="rId65"/>
  </p:handoutMasterIdLst>
  <p:sldIdLst>
    <p:sldId id="256" r:id="rId6"/>
    <p:sldId id="257" r:id="rId7"/>
    <p:sldId id="258" r:id="rId8"/>
    <p:sldId id="259" r:id="rId9"/>
    <p:sldId id="260" r:id="rId10"/>
    <p:sldId id="310" r:id="rId11"/>
    <p:sldId id="311" r:id="rId12"/>
    <p:sldId id="263" r:id="rId13"/>
    <p:sldId id="264" r:id="rId14"/>
    <p:sldId id="265" r:id="rId15"/>
    <p:sldId id="313"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315" r:id="rId32"/>
    <p:sldId id="281" r:id="rId33"/>
    <p:sldId id="282" r:id="rId34"/>
    <p:sldId id="283" r:id="rId35"/>
    <p:sldId id="284"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16" r:id="rId55"/>
    <p:sldId id="314" r:id="rId56"/>
    <p:sldId id="304" r:id="rId57"/>
    <p:sldId id="306" r:id="rId58"/>
    <p:sldId id="305" r:id="rId59"/>
    <p:sldId id="307" r:id="rId60"/>
    <p:sldId id="312" r:id="rId61"/>
    <p:sldId id="308" r:id="rId62"/>
    <p:sldId id="309" r:id="rId63"/>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67" autoAdjust="0"/>
    <p:restoredTop sz="96142" autoAdjust="0"/>
  </p:normalViewPr>
  <p:slideViewPr>
    <p:cSldViewPr snapToGrid="0">
      <p:cViewPr varScale="1">
        <p:scale>
          <a:sx n="160" d="100"/>
          <a:sy n="160" d="100"/>
        </p:scale>
        <p:origin x="-104" y="-112"/>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5/21/15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5/21/15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7708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3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9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96376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2152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9583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390383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tructor">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84602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HELLO</a:t>
            </a:r>
          </a:p>
        </p:txBody>
      </p:sp>
      <p:pic>
        <p:nvPicPr>
          <p:cNvPr id="3" name="Picture 2"/>
          <p:cNvPicPr>
            <a:picLocks noChangeAspect="1"/>
          </p:cNvPicPr>
          <p:nvPr userDrawn="1"/>
        </p:nvPicPr>
        <p:blipFill>
          <a:blip r:embed="rId2"/>
          <a:stretch>
            <a:fillRect/>
          </a:stretch>
        </p:blipFill>
        <p:spPr>
          <a:xfrm>
            <a:off x="8242184" y="230523"/>
            <a:ext cx="3819677" cy="2281200"/>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Name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9" name="Text Placeholder 8"/>
          <p:cNvSpPr>
            <a:spLocks noGrp="1"/>
          </p:cNvSpPr>
          <p:nvPr>
            <p:ph type="body" sz="quarter" idx="10" hasCustomPrompt="1"/>
          </p:nvPr>
        </p:nvSpPr>
        <p:spPr>
          <a:xfrm>
            <a:off x="2259204" y="3796578"/>
            <a:ext cx="8488899" cy="2086711"/>
          </a:xfrm>
        </p:spPr>
        <p:txBody>
          <a:bodyPr>
            <a:normAutofit/>
          </a:bodyPr>
          <a:lstStyle>
            <a:lvl1pPr marL="0" indent="0">
              <a:buFont typeface="+mj-lt"/>
              <a:buNone/>
              <a:defRPr sz="1800" baseline="0"/>
            </a:lvl1pPr>
          </a:lstStyle>
          <a:p>
            <a:pPr lvl="0"/>
            <a:r>
              <a:rPr lang="en-US" dirty="0" smtClean="0"/>
              <a:t>Current Role</a:t>
            </a:r>
          </a:p>
          <a:p>
            <a:pPr lvl="0"/>
            <a:r>
              <a:rPr lang="en-US" dirty="0" smtClean="0"/>
              <a:t>Previous Role</a:t>
            </a:r>
          </a:p>
          <a:p>
            <a:pPr lvl="0"/>
            <a:r>
              <a:rPr lang="en-US" dirty="0" smtClean="0"/>
              <a:t>Experience with Chef / Configuration Management</a:t>
            </a:r>
          </a:p>
          <a:p>
            <a:pPr lvl="0"/>
            <a:r>
              <a:rPr lang="en-US" dirty="0" smtClean="0"/>
              <a:t>Favorite Test Editor</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A small blurb about you</a:t>
            </a:r>
            <a:endParaRPr lang="en-US" dirty="0"/>
          </a:p>
        </p:txBody>
      </p:sp>
    </p:spTree>
    <p:extLst>
      <p:ext uri="{BB962C8B-B14F-4D97-AF65-F5344CB8AC3E}">
        <p14:creationId xmlns:p14="http://schemas.microsoft.com/office/powerpoint/2010/main" val="38716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DO SLIDE">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TODO: SLIDE</a:t>
            </a:r>
            <a:endParaRPr lang="en-US" dirty="0"/>
          </a:p>
        </p:txBody>
      </p:sp>
      <p:sp>
        <p:nvSpPr>
          <p:cNvPr id="4" name="Content Placeholder 3"/>
          <p:cNvSpPr>
            <a:spLocks noGrp="1"/>
          </p:cNvSpPr>
          <p:nvPr>
            <p:ph sz="quarter" idx="10" hasCustomPrompt="1"/>
          </p:nvPr>
        </p:nvSpPr>
        <p:spPr>
          <a:xfrm>
            <a:off x="495300" y="1016000"/>
            <a:ext cx="11164888" cy="5189538"/>
          </a:xfrm>
        </p:spPr>
        <p:txBody>
          <a:bodyPr/>
          <a:lstStyle>
            <a:lvl1pPr>
              <a:defRPr baseline="0">
                <a:solidFill>
                  <a:schemeClr val="bg1"/>
                </a:solidFill>
              </a:defRPr>
            </a:lvl1pPr>
          </a:lstStyle>
          <a:p>
            <a:pPr lvl="0"/>
            <a:r>
              <a:rPr lang="en-US" dirty="0" smtClean="0"/>
              <a:t>Describe what the slide is support to be replaced with</a:t>
            </a:r>
            <a:endParaRPr lang="en-US" dirty="0"/>
          </a:p>
        </p:txBody>
      </p:sp>
    </p:spTree>
    <p:extLst>
      <p:ext uri="{BB962C8B-B14F-4D97-AF65-F5344CB8AC3E}">
        <p14:creationId xmlns:p14="http://schemas.microsoft.com/office/powerpoint/2010/main" val="38299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Break</a:t>
            </a:r>
            <a:endParaRPr lang="en-US" dirty="0"/>
          </a:p>
        </p:txBody>
      </p:sp>
      <p:sp>
        <p:nvSpPr>
          <p:cNvPr id="7" name="Subtitle 2"/>
          <p:cNvSpPr>
            <a:spLocks noGrp="1"/>
          </p:cNvSpPr>
          <p:nvPr>
            <p:ph type="subTitle" idx="1" hasCustomPrompt="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Savor the Flavor</a:t>
            </a:r>
            <a:endParaRPr lang="en-US" dirty="0"/>
          </a:p>
        </p:txBody>
      </p:sp>
      <p:pic>
        <p:nvPicPr>
          <p:cNvPr id="2" name="Picture 1"/>
          <p:cNvPicPr>
            <a:picLocks noChangeAspect="1"/>
          </p:cNvPicPr>
          <p:nvPr userDrawn="1"/>
        </p:nvPicPr>
        <p:blipFill>
          <a:blip r:embed="rId3"/>
          <a:stretch>
            <a:fillRect/>
          </a:stretch>
        </p:blipFill>
        <p:spPr>
          <a:xfrm>
            <a:off x="5673109" y="1319401"/>
            <a:ext cx="3090146" cy="4197936"/>
          </a:xfrm>
          <a:prstGeom prst="rect">
            <a:avLst/>
          </a:prstGeom>
        </p:spPr>
      </p:pic>
    </p:spTree>
    <p:extLst>
      <p:ext uri="{BB962C8B-B14F-4D97-AF65-F5344CB8AC3E}">
        <p14:creationId xmlns:p14="http://schemas.microsoft.com/office/powerpoint/2010/main" val="2231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Description</a:t>
            </a:r>
          </a:p>
        </p:txBody>
      </p:sp>
    </p:spTree>
    <p:extLst>
      <p:ext uri="{BB962C8B-B14F-4D97-AF65-F5344CB8AC3E}">
        <p14:creationId xmlns:p14="http://schemas.microsoft.com/office/powerpoint/2010/main" val="9287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TextBox 4"/>
          <p:cNvSpPr txBox="1"/>
          <p:nvPr/>
        </p:nvSpPr>
        <p:spPr>
          <a:xfrm>
            <a:off x="140196" y="6590869"/>
            <a:ext cx="1764835" cy="184666"/>
          </a:xfrm>
          <a:prstGeom prst="rect">
            <a:avLst/>
          </a:prstGeom>
          <a:noFill/>
          <a:ln w="3175" cmpd="sng">
            <a:noFill/>
          </a:ln>
        </p:spPr>
        <p:txBody>
          <a:bodyPr wrap="none" lIns="0" tIns="0" rIns="0" bIns="0" rtlCol="0">
            <a:normAutofit/>
          </a:bodyPr>
          <a:lstStyle/>
          <a:p>
            <a:r>
              <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v</a:t>
            </a:r>
            <a:r>
              <a:rPr lang="en-US" sz="10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 3.0.0</a:t>
            </a:r>
            <a:endPar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59" r:id="rId5"/>
    <p:sldLayoutId id="2147483773" r:id="rId6"/>
    <p:sldLayoutId id="2147483775" r:id="rId7"/>
    <p:sldLayoutId id="2147483783" r:id="rId8"/>
    <p:sldLayoutId id="2147483777" r:id="rId9"/>
    <p:sldLayoutId id="2147483772" r:id="rId10"/>
    <p:sldLayoutId id="2147483781" r:id="rId11"/>
    <p:sldLayoutId id="2147483768" r:id="rId12"/>
    <p:sldLayoutId id="2147483782" r:id="rId13"/>
    <p:sldLayoutId id="2147483785" r:id="rId14"/>
    <p:sldLayoutId id="2147483770" r:id="rId15"/>
    <p:sldLayoutId id="2147483774" r:id="rId16"/>
    <p:sldLayoutId id="2147483771" r:id="rId17"/>
    <p:sldLayoutId id="2147483761" r:id="rId18"/>
    <p:sldLayoutId id="2147483763" r:id="rId19"/>
    <p:sldLayoutId id="2147483776" r:id="rId20"/>
    <p:sldLayoutId id="2147483764" r:id="rId21"/>
    <p:sldLayoutId id="2147483780" r:id="rId22"/>
    <p:sldLayoutId id="2147483766" r:id="rId23"/>
    <p:sldLayoutId id="2147483779" r:id="rId24"/>
    <p:sldLayoutId id="2147483767" r:id="rId25"/>
    <p:sldLayoutId id="2147483784" r:id="rId26"/>
    <p:sldLayoutId id="2147483778" r:id="rId27"/>
    <p:sldLayoutId id="2147483721" r:id="rId28"/>
    <p:sldLayoutId id="2147483757" r:id="rId29"/>
    <p:sldLayoutId id="2147483758" r:id="rId30"/>
    <p:sldLayoutId id="2147483747" r:id="rId31"/>
    <p:sldLayoutId id="2147483786" r:id="rId32"/>
    <p:sldLayoutId id="2147483723" r:id="rId33"/>
    <p:sldLayoutId id="214748378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Chef's Fundamental Building Blocks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6214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emacs?</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emacs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Tree>
    <p:extLst>
      <p:ext uri="{BB962C8B-B14F-4D97-AF65-F5344CB8AC3E}">
        <p14:creationId xmlns:p14="http://schemas.microsoft.com/office/powerpoint/2010/main" val="243141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Content Placeholder 2"/>
          <p:cNvSpPr>
            <a:spLocks noGrp="1"/>
          </p:cNvSpPr>
          <p:nvPr>
            <p:ph type="subTitle" idx="1"/>
          </p:nvPr>
        </p:nvSpPr>
        <p:spPr/>
        <p:txBody>
          <a:bodyPr/>
          <a:lstStyle/>
          <a:p>
            <a:r>
              <a:rPr lang="en-US" dirty="0" smtClean="0"/>
              <a:t>The best way to learn Chef is to use Chef.</a:t>
            </a:r>
            <a:endParaRPr lang="en-US" dirty="0"/>
          </a:p>
        </p:txBody>
      </p:sp>
    </p:spTree>
    <p:extLst>
      <p:ext uri="{BB962C8B-B14F-4D97-AF65-F5344CB8AC3E}">
        <p14:creationId xmlns:p14="http://schemas.microsoft.com/office/powerpoint/2010/main" val="270238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chef-apply</a:t>
            </a:r>
            <a:r>
              <a:rPr lang="en-US" dirty="0" smtClean="0"/>
              <a:t>?</a:t>
            </a:r>
            <a:endParaRPr lang="en-US" dirty="0"/>
          </a:p>
        </p:txBody>
      </p:sp>
      <p:sp>
        <p:nvSpPr>
          <p:cNvPr id="3" name="Subtitle 2"/>
          <p:cNvSpPr>
            <a:spLocks noGrp="1"/>
          </p:cNvSpPr>
          <p:nvPr>
            <p:ph type="subTitle" idx="1"/>
          </p:nvPr>
        </p:nvSpPr>
        <p:spPr/>
        <p:txBody>
          <a:bodyPr/>
          <a:lstStyle/>
          <a:p>
            <a:r>
              <a:rPr lang="en-US" dirty="0"/>
              <a:t>A</a:t>
            </a:r>
            <a:r>
              <a:rPr lang="en-US" dirty="0" smtClean="0"/>
              <a:t>n executable program that allows you to work with resources and recipe files.</a:t>
            </a:r>
          </a:p>
        </p:txBody>
      </p:sp>
    </p:spTree>
    <p:extLst>
      <p:ext uri="{BB962C8B-B14F-4D97-AF65-F5344CB8AC3E}">
        <p14:creationId xmlns:p14="http://schemas.microsoft.com/office/powerpoint/2010/main" val="143399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chef-apply do?</a:t>
            </a:r>
            <a:endParaRPr lang="en-US" dirty="0"/>
          </a:p>
        </p:txBody>
      </p:sp>
      <p:sp>
        <p:nvSpPr>
          <p:cNvPr id="3" name="Content Placeholder 2"/>
          <p:cNvSpPr>
            <a:spLocks noGrp="1"/>
          </p:cNvSpPr>
          <p:nvPr>
            <p:ph sz="quarter" idx="10"/>
          </p:nvPr>
        </p:nvSpPr>
        <p:spPr/>
        <p:txBody>
          <a:bodyPr>
            <a:noAutofit/>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a:t>
            </a:r>
            <a:r>
              <a:rPr lang="en-US" dirty="0" err="1"/>
              <a:t>ohai</a:t>
            </a:r>
            <a:r>
              <a:rPr lang="en-US" dirty="0"/>
              <a:t>               Only run the bare minimum </a:t>
            </a:r>
            <a:r>
              <a:rPr lang="en-US" dirty="0" err="1"/>
              <a:t>ohai</a:t>
            </a:r>
            <a:r>
              <a:rPr lang="en-US" dirty="0"/>
              <a:t> plugins chef </a:t>
            </a:r>
            <a:r>
              <a:rPr lang="en-US" dirty="0" smtClean="0"/>
              <a:t>need ...</a:t>
            </a:r>
            <a:endParaRPr lang="en-US" dirty="0"/>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5367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2260314" y="2629588"/>
            <a:ext cx="8230599" cy="2509816"/>
          </a:xfrm>
        </p:spPr>
        <p:txBody>
          <a:bodyPr>
            <a:normAutofit fontScale="92500" lnSpcReduction="10000"/>
          </a:bodyPr>
          <a:lstStyle/>
          <a:p>
            <a:r>
              <a:rPr lang="en-US" dirty="0" smtClean="0"/>
              <a:t>A resource is a statement of configuration policy. It describes the desired state of an element of your infrastructure, along with the steps needed to bring that item to the desired state. Each resource statement includes the resource type (such as …</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/chef/</a:t>
            </a:r>
            <a:r>
              <a:rPr lang="en-US" dirty="0" err="1" smtClean="0"/>
              <a:t>resources.html</a:t>
            </a:r>
            <a:endParaRPr lang="en-US" dirty="0" smtClean="0"/>
          </a:p>
        </p:txBody>
      </p:sp>
    </p:spTree>
    <p:extLst>
      <p:ext uri="{BB962C8B-B14F-4D97-AF65-F5344CB8AC3E}">
        <p14:creationId xmlns:p14="http://schemas.microsoft.com/office/powerpoint/2010/main" val="171513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Package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a:t>"</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a:t>"</a:t>
            </a:r>
            <a:r>
              <a:rPr lang="en-US" dirty="0" smtClean="0"/>
              <a:t> is installed.</a:t>
            </a:r>
            <a:endParaRPr lang="en-US" dirty="0"/>
          </a:p>
        </p:txBody>
      </p:sp>
      <p:sp>
        <p:nvSpPr>
          <p:cNvPr id="14"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resources.html#package</a:t>
            </a:r>
            <a:endParaRPr lang="en-US" sz="1800" dirty="0">
              <a:cs typeface="Inconsolata"/>
            </a:endParaRPr>
          </a:p>
        </p:txBody>
      </p:sp>
    </p:spTree>
    <p:extLst>
      <p:ext uri="{BB962C8B-B14F-4D97-AF65-F5344CB8AC3E}">
        <p14:creationId xmlns:p14="http://schemas.microsoft.com/office/powerpoint/2010/main" val="371624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Service</a:t>
            </a:r>
            <a:endParaRPr lang="en-US" dirty="0"/>
          </a:p>
        </p:txBody>
      </p:sp>
      <p:sp>
        <p:nvSpPr>
          <p:cNvPr id="3" name="Content Placeholder 2"/>
          <p:cNvSpPr>
            <a:spLocks noGrp="1"/>
          </p:cNvSpPr>
          <p:nvPr>
            <p:ph sz="quarter" idx="10"/>
          </p:nvPr>
        </p:nvSpPr>
        <p:spPr/>
        <p:txBody>
          <a:bodyPr/>
          <a:lstStyle/>
          <a:p>
            <a:r>
              <a:rPr lang="en-US" dirty="0" smtClean="0"/>
              <a:t>service "</a:t>
            </a:r>
            <a:r>
              <a:rPr lang="en-US" dirty="0" err="1" smtClean="0"/>
              <a:t>ntp</a:t>
            </a:r>
            <a:r>
              <a:rPr lang="en-US" dirty="0"/>
              <a:t>"</a:t>
            </a:r>
            <a:r>
              <a:rPr lang="en-US" dirty="0" smtClean="0"/>
              <a:t> do</a:t>
            </a:r>
          </a:p>
          <a:p>
            <a:r>
              <a:rPr lang="en-US" dirty="0"/>
              <a:t> </a:t>
            </a:r>
            <a:r>
              <a:rPr lang="en-US" dirty="0" smtClean="0"/>
              <a:t> action [ :enable, :start ]</a:t>
            </a:r>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service named "</a:t>
            </a:r>
            <a:r>
              <a:rPr lang="en-US" dirty="0" err="1" smtClean="0"/>
              <a:t>ntp</a:t>
            </a:r>
            <a:r>
              <a:rPr lang="en-US" dirty="0"/>
              <a:t>"</a:t>
            </a:r>
            <a:r>
              <a:rPr lang="en-US" dirty="0" smtClean="0"/>
              <a:t> is enabled (start on reboot) and started.</a:t>
            </a:r>
            <a:endParaRPr lang="en-US" dirty="0"/>
          </a:p>
        </p:txBody>
      </p:sp>
      <p:sp>
        <p:nvSpPr>
          <p:cNvPr id="10"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resources.html#service</a:t>
            </a:r>
            <a:endParaRPr lang="en-US" sz="1800" dirty="0">
              <a:cs typeface="Inconsolata"/>
            </a:endParaRPr>
          </a:p>
        </p:txBody>
      </p:sp>
    </p:spTree>
    <p:extLst>
      <p:ext uri="{BB962C8B-B14F-4D97-AF65-F5344CB8AC3E}">
        <p14:creationId xmlns:p14="http://schemas.microsoft.com/office/powerpoint/2010/main" val="372441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err="1"/>
              <a:t>etc</a:t>
            </a:r>
            <a:r>
              <a:rPr lang="en-US" dirty="0"/>
              <a:t>/</a:t>
            </a:r>
            <a:r>
              <a:rPr lang="en-US" dirty="0" err="1"/>
              <a:t>motd</a:t>
            </a:r>
            <a:r>
              <a:rPr lang="en-US" dirty="0"/>
              <a:t>" do</a:t>
            </a:r>
          </a:p>
          <a:p>
            <a:r>
              <a:rPr lang="en-US" dirty="0"/>
              <a:t>  content "This company is the property ..."</a:t>
            </a:r>
          </a:p>
          <a:p>
            <a:r>
              <a:rPr lang="en-US" dirty="0"/>
              <a:t>end</a:t>
            </a:r>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created with content </a:t>
            </a:r>
            <a:r>
              <a:rPr lang="en-US" dirty="0"/>
              <a:t>"This company is the property ..."</a:t>
            </a:r>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413163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smtClean="0"/>
              <a:t>"/</a:t>
            </a:r>
            <a:r>
              <a:rPr lang="en-US" dirty="0" err="1"/>
              <a:t>etc</a:t>
            </a:r>
            <a:r>
              <a:rPr lang="en-US" dirty="0"/>
              <a:t>/</a:t>
            </a:r>
            <a:r>
              <a:rPr lang="en-US" dirty="0" err="1"/>
              <a:t>motd</a:t>
            </a:r>
            <a:r>
              <a:rPr lang="en-US" dirty="0"/>
              <a:t>" do</a:t>
            </a:r>
          </a:p>
          <a:p>
            <a:r>
              <a:rPr lang="en-US" dirty="0"/>
              <a:t> </a:t>
            </a:r>
            <a:r>
              <a:rPr lang="en-US" dirty="0" smtClean="0"/>
              <a:t> action :delete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deleted.</a:t>
            </a:r>
            <a:endParaRPr lang="en-US" dirty="0"/>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54036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out execute</a:t>
            </a:r>
            <a:endParaRPr lang="en-US" dirty="0"/>
          </a:p>
        </p:txBody>
      </p:sp>
      <p:sp>
        <p:nvSpPr>
          <p:cNvPr id="3" name="Content Placeholder 2"/>
          <p:cNvSpPr>
            <a:spLocks noGrp="1"/>
          </p:cNvSpPr>
          <p:nvPr>
            <p:ph sz="quarter" idx="10"/>
          </p:nvPr>
        </p:nvSpPr>
        <p:spPr/>
        <p:txBody>
          <a:bodyPr>
            <a:noAutofit/>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a:t>
            </a:r>
            <a:r>
              <a:rPr lang="en-US" dirty="0" err="1"/>
              <a:t>ohai</a:t>
            </a:r>
            <a:r>
              <a:rPr lang="en-US" dirty="0"/>
              <a:t>               Only run the bare minimum </a:t>
            </a:r>
            <a:r>
              <a:rPr lang="en-US" dirty="0" err="1"/>
              <a:t>ohai</a:t>
            </a:r>
            <a:r>
              <a:rPr lang="en-US" dirty="0"/>
              <a:t>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endParaRPr lang="en-US"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6" name="Rectangle 5"/>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6878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Welcome Email!</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800" dirty="0" smtClean="0"/>
              <a:t> … listen, really sorry I didn't get a chance to finish setting up your workstation. There was another outage this morning!</a:t>
            </a:r>
          </a:p>
          <a:p>
            <a:pPr>
              <a:lnSpc>
                <a:spcPct val="120000"/>
              </a:lnSpc>
            </a:pPr>
            <a:endParaRPr lang="en-US" sz="2800" dirty="0"/>
          </a:p>
          <a:p>
            <a:pPr>
              <a:lnSpc>
                <a:spcPct val="120000"/>
              </a:lnSpc>
            </a:pPr>
            <a:r>
              <a:rPr lang="en-US" sz="2800" dirty="0" smtClean="0"/>
              <a:t>Hey, also it would be awesome if you could test a </a:t>
            </a:r>
            <a:r>
              <a:rPr lang="en-US" sz="2800" dirty="0" err="1" smtClean="0"/>
              <a:t>config</a:t>
            </a:r>
            <a:r>
              <a:rPr lang="en-US" sz="2800" dirty="0" smtClean="0"/>
              <a:t> management tool to make it easier for the next few hires. Try </a:t>
            </a:r>
            <a:r>
              <a:rPr lang="en-US" sz="2800" dirty="0" smtClean="0">
                <a:latin typeface="Inconsolata"/>
                <a:cs typeface="Inconsolata"/>
              </a:rPr>
              <a:t>chef-apply</a:t>
            </a:r>
            <a:r>
              <a:rPr lang="en-US" sz="2800" dirty="0" smtClean="0"/>
              <a:t> when you log in …</a:t>
            </a:r>
          </a:p>
        </p:txBody>
      </p:sp>
    </p:spTree>
    <p:extLst>
      <p:ext uri="{BB962C8B-B14F-4D97-AF65-F5344CB8AC3E}">
        <p14:creationId xmlns:p14="http://schemas.microsoft.com/office/powerpoint/2010/main" val="192950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Installing nano</a:t>
            </a:r>
            <a:endParaRPr lang="en-US" dirty="0"/>
          </a:p>
        </p:txBody>
      </p:sp>
      <p:sp>
        <p:nvSpPr>
          <p:cNvPr id="3" name="Content Placeholder 2"/>
          <p:cNvSpPr>
            <a:spLocks noGrp="1"/>
          </p:cNvSpPr>
          <p:nvPr>
            <p:ph sz="quarter" idx="10"/>
          </p:nvPr>
        </p:nvSpPr>
        <p:spPr/>
        <p:txBody>
          <a:bodyPr>
            <a:noAutofit/>
          </a:bodyPr>
          <a:lstStyle/>
          <a:p>
            <a:r>
              <a:rPr lang="en-US" sz="1800" dirty="0"/>
              <a:t>Recipe: (chef-apply cookbook)::(chef-apply recipe)</a:t>
            </a:r>
          </a:p>
          <a:p>
            <a:r>
              <a:rPr lang="en-US" sz="1800" dirty="0"/>
              <a:t>  * </a:t>
            </a:r>
            <a:r>
              <a:rPr lang="en-US" sz="1800" dirty="0" err="1"/>
              <a:t>yum_package</a:t>
            </a:r>
            <a:r>
              <a:rPr lang="en-US" sz="1800" dirty="0"/>
              <a:t>[nano] action install</a:t>
            </a:r>
          </a:p>
          <a:p>
            <a:r>
              <a:rPr lang="en-US" sz="1800"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-e "package 'nano'"</a:t>
            </a:r>
            <a:endParaRPr lang="en-US" dirty="0"/>
          </a:p>
        </p:txBody>
      </p:sp>
      <p:sp>
        <p:nvSpPr>
          <p:cNvPr id="6" name="Rectangle 5"/>
          <p:cNvSpPr/>
          <p:nvPr/>
        </p:nvSpPr>
        <p:spPr bwMode="auto">
          <a:xfrm>
            <a:off x="840425" y="207438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4993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I install nano?</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/bin/nano</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
        <p:nvSpPr>
          <p:cNvPr id="6" name="Rectangle 5"/>
          <p:cNvSpPr/>
          <p:nvPr/>
        </p:nvSpPr>
        <p:spPr bwMode="auto">
          <a:xfrm>
            <a:off x="840426" y="176134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7851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230952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a:t>
            </a:r>
            <a:r>
              <a:rPr lang="en-US" dirty="0" smtClean="0"/>
              <a:t>would happen if the </a:t>
            </a:r>
            <a:r>
              <a:rPr lang="en-US" dirty="0"/>
              <a:t>package </a:t>
            </a:r>
            <a:r>
              <a:rPr lang="en-US" dirty="0" smtClean="0"/>
              <a:t>were to become </a:t>
            </a:r>
            <a:r>
              <a:rPr lang="en-US" dirty="0"/>
              <a:t>uninstalled?</a:t>
            </a:r>
          </a:p>
        </p:txBody>
      </p:sp>
    </p:spTree>
    <p:extLst>
      <p:ext uri="{BB962C8B-B14F-4D97-AF65-F5344CB8AC3E}">
        <p14:creationId xmlns:p14="http://schemas.microsoft.com/office/powerpoint/2010/main" val="280161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latin typeface="Inconsolata"/>
                <a:cs typeface="Inconsolata"/>
              </a:rPr>
              <a:t>chef</a:t>
            </a:r>
            <a:r>
              <a:rPr lang="en-US" dirty="0" smtClean="0">
                <a:latin typeface="Inconsolata"/>
                <a:cs typeface="Inconsolata"/>
              </a:rPr>
              <a:t>-apply</a:t>
            </a:r>
            <a:r>
              <a:rPr lang="en-US" dirty="0" smtClean="0"/>
              <a:t> takes </a:t>
            </a:r>
            <a:r>
              <a:rPr lang="en-US" dirty="0"/>
              <a:t>action only when it needs to. Think of it as test and repair. Chef looks at the current state of each resource and </a:t>
            </a:r>
            <a:r>
              <a:rPr lang="en-US" dirty="0" smtClean="0"/>
              <a:t>takes action </a:t>
            </a:r>
            <a:r>
              <a:rPr lang="en-US" dirty="0"/>
              <a:t>only when that resource is out of policy.</a:t>
            </a:r>
          </a:p>
        </p:txBody>
      </p:sp>
    </p:spTree>
    <p:extLst>
      <p:ext uri="{BB962C8B-B14F-4D97-AF65-F5344CB8AC3E}">
        <p14:creationId xmlns:p14="http://schemas.microsoft.com/office/powerpoint/2010/main" val="6971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33575" y="950573"/>
            <a:ext cx="11324850" cy="4956854"/>
            <a:chOff x="433575" y="476853"/>
            <a:chExt cx="11324850" cy="4956854"/>
          </a:xfrm>
        </p:grpSpPr>
        <p:grpSp>
          <p:nvGrpSpPr>
            <p:cNvPr id="3" name="Group 2"/>
            <p:cNvGrpSpPr/>
            <p:nvPr/>
          </p:nvGrpSpPr>
          <p:grpSpPr>
            <a:xfrm>
              <a:off x="433575" y="1424294"/>
              <a:ext cx="11324850" cy="4009413"/>
              <a:chOff x="467789" y="377763"/>
              <a:chExt cx="11324850" cy="3108952"/>
            </a:xfrm>
          </p:grpSpPr>
          <p:sp>
            <p:nvSpPr>
              <p:cNvPr id="6" name="Rectangle 20"/>
              <p:cNvSpPr>
                <a:spLocks/>
              </p:cNvSpPr>
              <p:nvPr/>
            </p:nvSpPr>
            <p:spPr bwMode="auto">
              <a:xfrm>
                <a:off x="3611459" y="1174858"/>
                <a:ext cx="5020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2400" dirty="0">
                    <a:ea typeface="ＭＳ Ｐゴシック" charset="0"/>
                    <a:cs typeface="Gill Sans" charset="0"/>
                  </a:rPr>
                  <a:t>Yes</a:t>
                </a:r>
                <a:endParaRPr lang="en-US" sz="800" dirty="0">
                  <a:ea typeface="ＭＳ Ｐゴシック" charset="0"/>
                  <a:cs typeface="Gill Sans" charset="0"/>
                </a:endParaRPr>
              </a:p>
            </p:txBody>
          </p:sp>
          <p:sp>
            <p:nvSpPr>
              <p:cNvPr id="7" name="Rectangle 21"/>
              <p:cNvSpPr>
                <a:spLocks/>
              </p:cNvSpPr>
              <p:nvPr/>
            </p:nvSpPr>
            <p:spPr bwMode="auto">
              <a:xfrm>
                <a:off x="8334091" y="1174860"/>
                <a:ext cx="393437"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ea typeface="ＭＳ Ｐゴシック" charset="0"/>
                    <a:cs typeface="Gill Sans" charset="0"/>
                  </a:rPr>
                  <a:t>No</a:t>
                </a:r>
              </a:p>
            </p:txBody>
          </p:sp>
          <p:sp>
            <p:nvSpPr>
              <p:cNvPr id="8" name="Decision 7"/>
              <p:cNvSpPr/>
              <p:nvPr/>
            </p:nvSpPr>
            <p:spPr bwMode="auto">
              <a:xfrm>
                <a:off x="4740751" y="653413"/>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914099"/>
                <a:r>
                  <a:rPr lang="en-US" sz="1400" dirty="0">
                    <a:solidFill>
                      <a:srgbClr val="000000"/>
                    </a:solidFill>
                  </a:rPr>
                  <a:t>Is </a:t>
                </a:r>
                <a:r>
                  <a:rPr lang="en-US" sz="1400" dirty="0" smtClean="0">
                    <a:solidFill>
                      <a:srgbClr val="000000"/>
                    </a:solidFill>
                  </a:rPr>
                  <a:t>package named '</a:t>
                </a:r>
                <a:r>
                  <a:rPr lang="en-US" sz="1400" dirty="0" err="1" smtClean="0">
                    <a:solidFill>
                      <a:srgbClr val="000000"/>
                    </a:solidFill>
                  </a:rPr>
                  <a:t>nano</a:t>
                </a:r>
                <a:r>
                  <a:rPr lang="en-US" sz="1400" dirty="0" smtClean="0">
                    <a:solidFill>
                      <a:srgbClr val="000000"/>
                    </a:solidFill>
                  </a:rPr>
                  <a:t>'</a:t>
                </a:r>
                <a:r>
                  <a:rPr lang="en-US" sz="1400" dirty="0">
                    <a:solidFill>
                      <a:srgbClr val="000000"/>
                    </a:solidFill>
                  </a:rPr>
                  <a:t/>
                </a:r>
                <a:br>
                  <a:rPr lang="en-US" sz="1400" dirty="0">
                    <a:solidFill>
                      <a:srgbClr val="000000"/>
                    </a:solidFill>
                  </a:rPr>
                </a:br>
                <a:r>
                  <a:rPr lang="en-US" sz="1400" dirty="0" smtClean="0">
                    <a:solidFill>
                      <a:srgbClr val="000000"/>
                    </a:solidFill>
                  </a:rPr>
                  <a:t>installed?</a:t>
                </a:r>
              </a:p>
              <a:p>
                <a:pPr algn="ctr" defTabSz="914099"/>
                <a:r>
                  <a:rPr lang="en-US" sz="1400" dirty="0" smtClean="0">
                    <a:solidFill>
                      <a:srgbClr val="000000"/>
                    </a:solidFill>
                  </a:rPr>
                  <a:t>(test)</a:t>
                </a:r>
                <a:endParaRPr lang="en-US" sz="1400" dirty="0">
                  <a:solidFill>
                    <a:srgbClr val="000000"/>
                  </a:solidFill>
                </a:endParaRPr>
              </a:p>
            </p:txBody>
          </p:sp>
          <p:sp>
            <p:nvSpPr>
              <p:cNvPr id="9"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Do Nothing</a:t>
                </a:r>
              </a:p>
            </p:txBody>
          </p:sp>
          <p:sp>
            <p:nvSpPr>
              <p:cNvPr id="10"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Bring resource to desired </a:t>
                </a:r>
                <a:r>
                  <a:rPr lang="en-US" sz="1400" dirty="0" smtClean="0">
                    <a:solidFill>
                      <a:srgbClr val="000000"/>
                    </a:solidFill>
                  </a:rPr>
                  <a:t>state</a:t>
                </a:r>
              </a:p>
              <a:p>
                <a:pPr algn="ctr" defTabSz="914099"/>
                <a:r>
                  <a:rPr lang="en-US" sz="1400" dirty="0" smtClean="0">
                    <a:solidFill>
                      <a:srgbClr val="000000"/>
                    </a:solidFill>
                  </a:rPr>
                  <a:t>(repair)</a:t>
                </a:r>
                <a:endParaRPr lang="en-US" sz="1400" dirty="0">
                  <a:solidFill>
                    <a:srgbClr val="000000"/>
                  </a:solidFill>
                </a:endParaRPr>
              </a:p>
            </p:txBody>
          </p:sp>
          <p:cxnSp>
            <p:nvCxnSpPr>
              <p:cNvPr id="11" name="Elbow Connector 10"/>
              <p:cNvCxnSpPr>
                <a:stCxn id="8" idx="1"/>
                <a:endCxn id="9" idx="0"/>
              </p:cNvCxnSpPr>
              <p:nvPr/>
            </p:nvCxnSpPr>
            <p:spPr>
              <a:xfrm rot="10800000" flipV="1">
                <a:off x="1707280" y="1557144"/>
                <a:ext cx="3033471"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8" idx="3"/>
                <a:endCxn id="10" idx="0"/>
              </p:cNvCxnSpPr>
              <p:nvPr/>
            </p:nvCxnSpPr>
            <p:spPr>
              <a:xfrm>
                <a:off x="7519679" y="1557146"/>
                <a:ext cx="3033469"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9"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10"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bwMode="white">
            <a:xfrm>
              <a:off x="4575251" y="476853"/>
              <a:ext cx="3041498" cy="641208"/>
            </a:xfrm>
            <a:prstGeom prst="rect">
              <a:avLst/>
            </a:prstGeom>
          </p:spPr>
          <p:txBody>
            <a:bodyPr vert="horz" wrap="square" lIns="91440" tIns="91440" rIns="91440" bIns="91440" rtlCol="0">
              <a:noAutofit/>
            </a:bodyPr>
            <a:lstStyle/>
            <a:p>
              <a:pPr algn="ctr"/>
              <a:r>
                <a:rPr lang="en-US" sz="3200" dirty="0" smtClean="0">
                  <a:latin typeface="Inconsolata"/>
                  <a:cs typeface="Inconsolata"/>
                </a:rPr>
                <a:t>package '</a:t>
              </a:r>
              <a:r>
                <a:rPr lang="en-US" sz="3200" dirty="0" err="1" smtClean="0">
                  <a:latin typeface="Inconsolata"/>
                  <a:cs typeface="Inconsolata"/>
                </a:rPr>
                <a:t>nano</a:t>
              </a:r>
              <a:r>
                <a:rPr lang="en-US" sz="3200" dirty="0" smtClean="0">
                  <a:latin typeface="Inconsolata"/>
                  <a:cs typeface="Inconsolata"/>
                </a:rPr>
                <a:t>'</a:t>
              </a:r>
            </a:p>
          </p:txBody>
        </p:sp>
      </p:grpSp>
    </p:spTree>
    <p:extLst>
      <p:ext uri="{BB962C8B-B14F-4D97-AF65-F5344CB8AC3E}">
        <p14:creationId xmlns:p14="http://schemas.microsoft.com/office/powerpoint/2010/main" val="422023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Hello, World?</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Create a recipe file that defines the policy: </a:t>
            </a:r>
          </a:p>
          <a:p>
            <a:pPr marL="285750" indent="-285750">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342900" indent="-342900">
              <a:buFont typeface="+mj-lt"/>
              <a:buAutoNum type="arabicPeriod"/>
            </a:pPr>
            <a:endParaRPr lang="en-US" dirty="0" smtClean="0"/>
          </a:p>
          <a:p>
            <a:pPr marL="342900" indent="-342900">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Tree>
    <p:extLst>
      <p:ext uri="{BB962C8B-B14F-4D97-AF65-F5344CB8AC3E}">
        <p14:creationId xmlns:p14="http://schemas.microsoft.com/office/powerpoint/2010/main" val="12928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Create and open a recipe file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nano</a:t>
            </a:r>
            <a:r>
              <a:rPr lang="en-US" dirty="0" smtClean="0"/>
              <a:t> </a:t>
            </a:r>
            <a:r>
              <a:rPr lang="en-US" dirty="0" err="1" smtClean="0"/>
              <a:t>hello.rb</a:t>
            </a:r>
            <a:endParaRPr lang="en-US" dirty="0"/>
          </a:p>
        </p:txBody>
      </p:sp>
    </p:spTree>
    <p:extLst>
      <p:ext uri="{BB962C8B-B14F-4D97-AF65-F5344CB8AC3E}">
        <p14:creationId xmlns:p14="http://schemas.microsoft.com/office/powerpoint/2010/main" val="25668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recipe file named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2800" dirty="0" err="1" smtClean="0"/>
              <a:t>hello.rb</a:t>
            </a:r>
            <a:endParaRPr lang="en-US" sz="2800" dirty="0"/>
          </a:p>
        </p:txBody>
      </p:sp>
      <p:sp>
        <p:nvSpPr>
          <p:cNvPr id="7" name="Content Placeholder 6"/>
          <p:cNvSpPr>
            <a:spLocks noGrp="1"/>
          </p:cNvSpPr>
          <p:nvPr>
            <p:ph sz="quarter" idx="12"/>
          </p:nvPr>
        </p:nvSpPr>
        <p:spPr/>
        <p:txBody>
          <a:bodyPr/>
          <a:lstStyle/>
          <a:p>
            <a:r>
              <a:rPr lang="en-US" dirty="0"/>
              <a:t>The file named "</a:t>
            </a:r>
            <a:r>
              <a:rPr lang="en-US" dirty="0" err="1"/>
              <a:t>hello.txt</a:t>
            </a:r>
            <a:r>
              <a:rPr lang="en-US" dirty="0"/>
              <a:t>" is created with the content "Hello, world!".</a:t>
            </a:r>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167374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chef-apply run a recipe file?</a:t>
            </a:r>
            <a:endParaRPr lang="en-US" dirty="0"/>
          </a:p>
        </p:txBody>
      </p:sp>
      <p:sp>
        <p:nvSpPr>
          <p:cNvPr id="3" name="Content Placeholder 2"/>
          <p:cNvSpPr>
            <a:spLocks noGrp="1"/>
          </p:cNvSpPr>
          <p:nvPr>
            <p:ph sz="quarter" idx="10"/>
          </p:nvPr>
        </p:nvSpPr>
        <p:spPr/>
        <p:txBody>
          <a:bodyPr>
            <a:noAutofit/>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a:t>
            </a:r>
            <a:r>
              <a:rPr lang="en-US" dirty="0" err="1"/>
              <a:t>ohai</a:t>
            </a:r>
            <a:r>
              <a:rPr lang="en-US" dirty="0"/>
              <a:t>               Only run the bare minimum </a:t>
            </a:r>
            <a:r>
              <a:rPr lang="en-US" dirty="0" err="1"/>
              <a:t>ohai</a:t>
            </a:r>
            <a:r>
              <a:rPr lang="en-US" dirty="0"/>
              <a:t>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endParaRPr lang="en-US"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173270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9691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an $EDITOR?</a:t>
            </a:r>
            <a:endParaRPr lang="en-US" dirty="0"/>
          </a:p>
        </p:txBody>
      </p:sp>
      <p:sp>
        <p:nvSpPr>
          <p:cNvPr id="3" name="Text Placeholder 2"/>
          <p:cNvSpPr>
            <a:spLocks noGrp="1"/>
          </p:cNvSpPr>
          <p:nvPr>
            <p:ph type="body" sz="quarter" idx="10"/>
          </p:nvPr>
        </p:nvSpPr>
        <p:spPr/>
        <p:txBody>
          <a:bodyPr>
            <a:normAutofit/>
          </a:bodyPr>
          <a:lstStyle/>
          <a:p>
            <a:r>
              <a:rPr lang="en-US" dirty="0" smtClean="0"/>
              <a:t>Install </a:t>
            </a:r>
            <a:r>
              <a:rPr lang="en-US" dirty="0"/>
              <a:t>a command-line text editor (</a:t>
            </a:r>
            <a:r>
              <a:rPr lang="en-US" dirty="0" smtClean="0"/>
              <a:t>i.e. emacs, nano, vim)</a:t>
            </a:r>
            <a:r>
              <a:rPr lang="en-US" dirty="0"/>
              <a:t>.</a:t>
            </a:r>
          </a:p>
          <a:p>
            <a:endParaRPr lang="en-US" dirty="0"/>
          </a:p>
          <a:p>
            <a:pPr marL="514350" indent="-514350">
              <a:buFont typeface="Wingdings" charset="2"/>
              <a:buChar char="q"/>
            </a:pPr>
            <a:r>
              <a:rPr lang="en-US" dirty="0"/>
              <a:t>Pick an editor</a:t>
            </a:r>
          </a:p>
          <a:p>
            <a:pPr marL="514350" indent="-514350">
              <a:buFont typeface="Wingdings" charset="2"/>
              <a:buChar char="q"/>
            </a:pPr>
            <a:r>
              <a:rPr lang="en-US" dirty="0"/>
              <a:t>Install </a:t>
            </a:r>
            <a:r>
              <a:rPr lang="en-US" dirty="0" smtClean="0"/>
              <a:t>the editor through </a:t>
            </a:r>
            <a:r>
              <a:rPr lang="en-US" dirty="0">
                <a:latin typeface="Inconsolata"/>
                <a:cs typeface="Inconsolata"/>
              </a:rPr>
              <a:t>chef-apply</a:t>
            </a:r>
          </a:p>
          <a:p>
            <a:endParaRPr lang="en-US" dirty="0"/>
          </a:p>
        </p:txBody>
      </p:sp>
      <p:sp>
        <p:nvSpPr>
          <p:cNvPr id="4" name="Content Placeholder 3"/>
          <p:cNvSpPr>
            <a:spLocks noGrp="1"/>
          </p:cNvSpPr>
          <p:nvPr>
            <p:ph sz="quarter" idx="11"/>
          </p:nvPr>
        </p:nvSpPr>
        <p:spPr>
          <a:xfrm>
            <a:off x="2263171" y="2597173"/>
            <a:ext cx="7773087" cy="1146175"/>
          </a:xfrm>
        </p:spPr>
        <p:txBody>
          <a:bodyPr/>
          <a:lstStyle/>
          <a:p>
            <a:r>
              <a:rPr lang="en-US" dirty="0"/>
              <a:t>Did </a:t>
            </a:r>
            <a:r>
              <a:rPr lang="en-US" dirty="0" smtClean="0"/>
              <a:t>she install </a:t>
            </a:r>
            <a:r>
              <a:rPr lang="en-US" dirty="0"/>
              <a:t>anything another than some Chef tools? Is that all I'll need</a:t>
            </a:r>
            <a:r>
              <a:rPr lang="en-US" dirty="0" smtClean="0"/>
              <a:t>?</a:t>
            </a:r>
            <a:endParaRPr lang="en-US" dirty="0"/>
          </a:p>
        </p:txBody>
      </p:sp>
    </p:spTree>
    <p:extLst>
      <p:ext uri="{BB962C8B-B14F-4D97-AF65-F5344CB8AC3E}">
        <p14:creationId xmlns:p14="http://schemas.microsoft.com/office/powerpoint/2010/main" val="29128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Applying a recipe file</a:t>
            </a:r>
            <a:endParaRPr lang="en-US" dirty="0"/>
          </a:p>
        </p:txBody>
      </p:sp>
      <p:sp>
        <p:nvSpPr>
          <p:cNvPr id="3" name="Content Placeholder 2"/>
          <p:cNvSpPr>
            <a:spLocks noGrp="1"/>
          </p:cNvSpPr>
          <p:nvPr>
            <p:ph sz="quarter" idx="10"/>
          </p:nvPr>
        </p:nvSpPr>
        <p:spPr/>
        <p:txBody>
          <a:bodyPr>
            <a:noAutofit/>
          </a:bodyPr>
          <a:lstStyle/>
          <a:p>
            <a:r>
              <a:rPr lang="en-US" dirty="0"/>
              <a:t>Recipe: (chef-apply cookbook)::(chef-apply recipe)                                    </a:t>
            </a:r>
          </a:p>
          <a:p>
            <a:r>
              <a:rPr lang="en-US" dirty="0"/>
              <a:t>  * file[</a:t>
            </a:r>
            <a:r>
              <a:rPr lang="en-US" dirty="0" err="1"/>
              <a:t>hello.txt</a:t>
            </a:r>
            <a:r>
              <a:rPr lang="en-US" dirty="0"/>
              <a:t>] action create                                                     </a:t>
            </a:r>
          </a:p>
          <a:p>
            <a:r>
              <a:rPr lang="en-US" dirty="0"/>
              <a:t>    - create new file </a:t>
            </a:r>
            <a:r>
              <a:rPr lang="en-US" dirty="0" err="1"/>
              <a:t>hello.txt</a:t>
            </a:r>
            <a:r>
              <a:rPr lang="en-US" dirty="0"/>
              <a:t>                                                       </a:t>
            </a:r>
          </a:p>
          <a:p>
            <a:r>
              <a:rPr lang="en-US" dirty="0"/>
              <a:t>    - update content in file </a:t>
            </a:r>
            <a:r>
              <a:rPr lang="en-US" dirty="0" err="1"/>
              <a:t>hello.txt</a:t>
            </a:r>
            <a:r>
              <a:rPr lang="en-US" dirty="0"/>
              <a:t> from none to 315f5b                            </a:t>
            </a:r>
          </a:p>
          <a:p>
            <a:r>
              <a:rPr lang="en-US" dirty="0"/>
              <a:t>    --- </a:t>
            </a:r>
            <a:r>
              <a:rPr lang="en-US" dirty="0" err="1"/>
              <a:t>hello.txt</a:t>
            </a:r>
            <a:r>
              <a:rPr lang="en-US" dirty="0"/>
              <a:t>       2015-05-11 23:16:05.077570000 +0000                           </a:t>
            </a:r>
          </a:p>
          <a:p>
            <a:r>
              <a:rPr lang="en-US" dirty="0"/>
              <a:t>    +++ ./.hello.txt20150511-1615-14378d5       2015-05-11 23:16:05.077570000 +0000   </a:t>
            </a:r>
          </a:p>
          <a:p>
            <a:r>
              <a:rPr lang="en-US" dirty="0"/>
              <a:t>    @@ -1 +1,2 @@                                                                     </a:t>
            </a:r>
          </a:p>
          <a:p>
            <a:r>
              <a:rPr lang="en-US" dirty="0"/>
              <a:t>    +Hello, world! </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a:t>
            </a:r>
            <a:r>
              <a:rPr lang="en-US" dirty="0" err="1" smtClean="0"/>
              <a:t>hello.rb</a:t>
            </a:r>
            <a:endParaRPr lang="en-US" dirty="0"/>
          </a:p>
        </p:txBody>
      </p:sp>
      <p:sp>
        <p:nvSpPr>
          <p:cNvPr id="5" name="Rectangle 4"/>
          <p:cNvSpPr/>
          <p:nvPr/>
        </p:nvSpPr>
        <p:spPr bwMode="auto">
          <a:xfrm>
            <a:off x="840493" y="242551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3738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err="1" smtClean="0"/>
              <a:t>hello.txt</a:t>
            </a:r>
            <a:r>
              <a:rPr lang="en-US" dirty="0" smtClean="0"/>
              <a:t> say?</a:t>
            </a:r>
            <a:endParaRPr lang="en-US" dirty="0"/>
          </a:p>
        </p:txBody>
      </p:sp>
      <p:sp>
        <p:nvSpPr>
          <p:cNvPr id="3" name="Content Placeholder 2"/>
          <p:cNvSpPr>
            <a:spLocks noGrp="1"/>
          </p:cNvSpPr>
          <p:nvPr>
            <p:ph sz="quarter" idx="10"/>
          </p:nvPr>
        </p:nvSpPr>
        <p:spPr/>
        <p:txBody>
          <a:bodyPr/>
          <a:lstStyle/>
          <a:p>
            <a:r>
              <a:rPr lang="en-US" dirty="0" smtClean="0"/>
              <a:t>Hello, world!</a:t>
            </a:r>
            <a:endParaRPr lang="en-US" dirty="0"/>
          </a:p>
        </p:txBody>
      </p:sp>
      <p:sp>
        <p:nvSpPr>
          <p:cNvPr id="4" name="Text Placeholder 3"/>
          <p:cNvSpPr>
            <a:spLocks noGrp="1"/>
          </p:cNvSpPr>
          <p:nvPr>
            <p:ph type="body" sz="quarter" idx="11"/>
          </p:nvPr>
        </p:nvSpPr>
        <p:spPr/>
        <p:txBody>
          <a:bodyPr>
            <a:normAutofit/>
          </a:bodyPr>
          <a:lstStyle/>
          <a:p>
            <a:r>
              <a:rPr lang="en-US" dirty="0" smtClean="0"/>
              <a:t>$ cat </a:t>
            </a:r>
            <a:r>
              <a:rPr lang="en-US" dirty="0" err="1" smtClean="0"/>
              <a:t>hello.txt</a:t>
            </a:r>
            <a:endParaRPr lang="en-US" dirty="0"/>
          </a:p>
        </p:txBody>
      </p:sp>
      <p:sp>
        <p:nvSpPr>
          <p:cNvPr id="5" name="Rectangle 4"/>
          <p:cNvSpPr/>
          <p:nvPr/>
        </p:nvSpPr>
        <p:spPr bwMode="auto">
          <a:xfrm>
            <a:off x="840334" y="1736880"/>
            <a:ext cx="1082289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6324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301861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contents is modified?</a:t>
            </a:r>
          </a:p>
        </p:txBody>
      </p:sp>
    </p:spTree>
    <p:extLst>
      <p:ext uri="{BB962C8B-B14F-4D97-AF65-F5344CB8AC3E}">
        <p14:creationId xmlns:p14="http://schemas.microsoft.com/office/powerpoint/2010/main" val="356798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is removed?</a:t>
            </a:r>
          </a:p>
        </p:txBody>
      </p:sp>
    </p:spTree>
    <p:extLst>
      <p:ext uri="{BB962C8B-B14F-4D97-AF65-F5344CB8AC3E}">
        <p14:creationId xmlns:p14="http://schemas.microsoft.com/office/powerpoint/2010/main" val="18250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a:t>
            </a:r>
            <a:r>
              <a:rPr lang="en-US" dirty="0" smtClean="0"/>
              <a:t>permissions (mode), owner, or group change?</a:t>
            </a:r>
          </a:p>
          <a:p>
            <a:endParaRPr lang="en-US" dirty="0"/>
          </a:p>
          <a:p>
            <a:r>
              <a:rPr lang="en-US" dirty="0" smtClean="0"/>
              <a:t>Have we defined a policy for these attributes? </a:t>
            </a:r>
            <a:endParaRPr lang="en-US" dirty="0"/>
          </a:p>
        </p:txBody>
      </p:sp>
    </p:spTree>
    <p:extLst>
      <p:ext uri="{BB962C8B-B14F-4D97-AF65-F5344CB8AC3E}">
        <p14:creationId xmlns:p14="http://schemas.microsoft.com/office/powerpoint/2010/main" val="1156982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40" name="TextBox 3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99638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54712" y="3146323"/>
            <a:ext cx="801731" cy="1893192"/>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30" name="TextBox 2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0428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4041625" y="3138641"/>
            <a:ext cx="893854" cy="184461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cxnSp>
        <p:nvCxnSpPr>
          <p:cNvPr id="25" name="Straight Connector 2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267376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4671939" y="3615573"/>
            <a:ext cx="3003390" cy="1353522"/>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742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3856617" y="1736971"/>
            <a:ext cx="4127421" cy="2418685"/>
          </a:xfrm>
          <a:prstGeom prst="rect">
            <a:avLst/>
          </a:prstGeom>
        </p:spPr>
        <p:txBody>
          <a:bodyPr vert="horz" wrap="square" lIns="91440" tIns="91440" rIns="91440" bIns="91440" rtlCol="0">
            <a:normAutofit/>
          </a:bodyPr>
          <a:lstStyle/>
          <a:p>
            <a:endParaRPr lang="en-US" dirty="0" smtClean="0"/>
          </a:p>
        </p:txBody>
      </p:sp>
      <p:sp>
        <p:nvSpPr>
          <p:cNvPr id="4" name="TextBox 3"/>
          <p:cNvSpPr txBox="1"/>
          <p:nvPr/>
        </p:nvSpPr>
        <p:spPr bwMode="white">
          <a:xfrm>
            <a:off x="326325" y="1084757"/>
            <a:ext cx="3589579" cy="502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Emacs</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TextBox 4"/>
          <p:cNvSpPr txBox="1"/>
          <p:nvPr/>
        </p:nvSpPr>
        <p:spPr bwMode="white">
          <a:xfrm>
            <a:off x="4244696" y="1084757"/>
            <a:ext cx="3589579" cy="50216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Nano</a:t>
            </a:r>
            <a:endParaRPr lang="en-US" dirty="0" smtClean="0"/>
          </a:p>
        </p:txBody>
      </p:sp>
      <p:sp>
        <p:nvSpPr>
          <p:cNvPr id="6" name="TextBox 5"/>
          <p:cNvSpPr txBox="1"/>
          <p:nvPr/>
        </p:nvSpPr>
        <p:spPr bwMode="white">
          <a:xfrm>
            <a:off x="8163067" y="1084757"/>
            <a:ext cx="3589579" cy="5021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Vim</a:t>
            </a: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Title 1"/>
          <p:cNvSpPr txBox="1">
            <a:spLocks/>
          </p:cNvSpPr>
          <p:nvPr/>
        </p:nvSpPr>
        <p:spPr>
          <a:xfrm>
            <a:off x="457200" y="228599"/>
            <a:ext cx="11201400" cy="620683"/>
          </a:xfrm>
          <a:prstGeom prst="rect">
            <a:avLst/>
          </a:prstGeom>
        </p:spPr>
        <p:txBody>
          <a:bodyPr/>
          <a:lst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a:lstStyle>
          <a:p>
            <a:r>
              <a:rPr lang="en-US" dirty="0" smtClean="0"/>
              <a:t>Choose an Editor</a:t>
            </a:r>
            <a:endParaRPr lang="en-US" dirty="0"/>
          </a:p>
        </p:txBody>
      </p:sp>
    </p:spTree>
    <p:extLst>
      <p:ext uri="{BB962C8B-B14F-4D97-AF65-F5344CB8AC3E}">
        <p14:creationId xmlns:p14="http://schemas.microsoft.com/office/powerpoint/2010/main" val="269366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6424909" y="4145779"/>
            <a:ext cx="914400" cy="914400"/>
          </a:xfrm>
          <a:prstGeom prst="rect">
            <a:avLst/>
          </a:prstGeom>
        </p:spPr>
        <p:txBody>
          <a:bodyPr vert="horz" wrap="none" lIns="91440" tIns="91440" rIns="91440" bIns="91440" rtlCol="0" anchor="ctr">
            <a:noAutofit/>
          </a:bodyPr>
          <a:lstStyle/>
          <a:p>
            <a:pPr algn="ctr"/>
            <a:r>
              <a:rPr lang="en-US" sz="5400" dirty="0" smtClean="0"/>
              <a:t>?</a:t>
            </a:r>
          </a:p>
        </p:txBody>
      </p:sp>
    </p:spTree>
    <p:extLst>
      <p:ext uri="{BB962C8B-B14F-4D97-AF65-F5344CB8AC3E}">
        <p14:creationId xmlns:p14="http://schemas.microsoft.com/office/powerpoint/2010/main" val="13941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2260314" y="2629588"/>
            <a:ext cx="8230599" cy="3605702"/>
          </a:xfrm>
        </p:spPr>
        <p:txBody>
          <a:bodyPr>
            <a:noAutofit/>
          </a:bodyPr>
          <a:lstStyle/>
          <a:p>
            <a:r>
              <a:rPr lang="en-US" sz="2400" b="1" dirty="0" smtClean="0"/>
              <a:t>Read </a:t>
            </a:r>
            <a:r>
              <a:rPr lang="en-US" sz="2400" dirty="0" smtClean="0"/>
              <a:t>http://</a:t>
            </a:r>
            <a:r>
              <a:rPr lang="en-US" sz="2400" dirty="0" err="1" smtClean="0"/>
              <a:t>docs.chef.io</a:t>
            </a:r>
            <a:r>
              <a:rPr lang="en-US" sz="2400" dirty="0" smtClean="0"/>
              <a:t>/chef/</a:t>
            </a:r>
            <a:r>
              <a:rPr lang="en-US" sz="2400" dirty="0" err="1" smtClean="0"/>
              <a:t>resources.html#file</a:t>
            </a:r>
            <a:endParaRPr lang="en-US" sz="2400" dirty="0" smtClean="0">
              <a:solidFill>
                <a:schemeClr val="tx1"/>
              </a:solidFill>
            </a:endParaRPr>
          </a:p>
          <a:p>
            <a:endParaRPr lang="en-US" sz="2400" b="1" dirty="0" smtClean="0">
              <a:solidFill>
                <a:schemeClr val="tx1"/>
              </a:solidFill>
            </a:endParaRPr>
          </a:p>
          <a:p>
            <a:r>
              <a:rPr lang="en-US" sz="2400" b="1" dirty="0" smtClean="0">
                <a:solidFill>
                  <a:schemeClr val="tx1"/>
                </a:solidFill>
              </a:rPr>
              <a:t>Discover the file resource's:</a:t>
            </a:r>
          </a:p>
          <a:p>
            <a:pPr marL="800082" lvl="1" indent="-342900" algn="l">
              <a:buFontTx/>
              <a:buChar char="•"/>
            </a:pPr>
            <a:r>
              <a:rPr lang="en-US" sz="2000" dirty="0" smtClean="0">
                <a:solidFill>
                  <a:schemeClr val="tx1"/>
                </a:solidFill>
              </a:rPr>
              <a:t>default action</a:t>
            </a:r>
          </a:p>
          <a:p>
            <a:pPr marL="800082" lvl="1" indent="-342900" algn="l">
              <a:buFontTx/>
              <a:buChar char="•"/>
            </a:pPr>
            <a:r>
              <a:rPr lang="en-US" sz="2000" dirty="0" smtClean="0">
                <a:solidFill>
                  <a:schemeClr val="tx1"/>
                </a:solidFill>
              </a:rPr>
              <a:t>default values for </a:t>
            </a:r>
            <a:r>
              <a:rPr lang="en-US" sz="2000" dirty="0" smtClean="0">
                <a:solidFill>
                  <a:schemeClr val="tx1"/>
                </a:solidFill>
                <a:latin typeface="Inconsolata"/>
                <a:cs typeface="Inconsolata"/>
              </a:rPr>
              <a:t>mode</a:t>
            </a:r>
            <a:r>
              <a:rPr lang="en-US" sz="2000" dirty="0" smtClean="0">
                <a:solidFill>
                  <a:schemeClr val="tx1"/>
                </a:solidFill>
              </a:rPr>
              <a:t>, </a:t>
            </a:r>
            <a:r>
              <a:rPr lang="en-US" sz="2000" dirty="0" smtClean="0">
                <a:solidFill>
                  <a:schemeClr val="tx1"/>
                </a:solidFill>
                <a:latin typeface="Inconsolata"/>
                <a:cs typeface="Inconsolata"/>
              </a:rPr>
              <a:t>owner</a:t>
            </a:r>
            <a:r>
              <a:rPr lang="en-US" sz="2000" dirty="0" smtClean="0">
                <a:solidFill>
                  <a:schemeClr val="tx1"/>
                </a:solidFill>
              </a:rPr>
              <a:t>, and </a:t>
            </a:r>
            <a:r>
              <a:rPr lang="en-US" sz="2000" dirty="0" smtClean="0">
                <a:solidFill>
                  <a:schemeClr val="tx1"/>
                </a:solidFill>
                <a:latin typeface="Inconsolata"/>
                <a:cs typeface="Inconsolata"/>
              </a:rPr>
              <a:t>group</a:t>
            </a:r>
            <a:r>
              <a:rPr lang="en-US" sz="2000" dirty="0" smtClean="0">
                <a:solidFill>
                  <a:schemeClr val="tx1"/>
                </a:solidFill>
              </a:rPr>
              <a:t>.</a:t>
            </a:r>
            <a:endParaRPr lang="en-US" sz="2000" dirty="0" smtClean="0"/>
          </a:p>
          <a:p>
            <a:endParaRPr lang="en-US" sz="2400" b="1" dirty="0" smtClean="0"/>
          </a:p>
          <a:p>
            <a:r>
              <a:rPr lang="en-US" sz="2400" b="1" dirty="0" smtClean="0"/>
              <a:t>Update the </a:t>
            </a:r>
            <a:r>
              <a:rPr lang="en-US" sz="2400" b="1" dirty="0" smtClean="0">
                <a:latin typeface="Inconsolata"/>
                <a:cs typeface="Inconsolata"/>
              </a:rPr>
              <a:t>file</a:t>
            </a:r>
            <a:r>
              <a:rPr lang="en-US" sz="2400" b="1" dirty="0" smtClean="0"/>
              <a:t> policy in "</a:t>
            </a:r>
            <a:r>
              <a:rPr lang="en-US" sz="2400" b="1" dirty="0" err="1" smtClean="0"/>
              <a:t>hello.rb</a:t>
            </a:r>
            <a:r>
              <a:rPr lang="en-US" sz="2400" b="1" dirty="0" smtClean="0"/>
              <a:t>" to:</a:t>
            </a:r>
            <a:endParaRPr lang="en-US" sz="2400" b="1" dirty="0" smtClean="0">
              <a:solidFill>
                <a:srgbClr val="3E4346"/>
              </a:solidFill>
            </a:endParaRPr>
          </a:p>
          <a:p>
            <a:pPr lvl="1" algn="l"/>
            <a:r>
              <a:rPr lang="en-US" sz="2000" dirty="0" smtClean="0">
                <a:solidFill>
                  <a:srgbClr val="3E4346"/>
                </a:solidFill>
              </a:rPr>
              <a:t>The </a:t>
            </a:r>
            <a:r>
              <a:rPr lang="en-US" sz="2000" dirty="0" smtClean="0">
                <a:solidFill>
                  <a:srgbClr val="3E4346"/>
                </a:solidFill>
                <a:cs typeface="Inconsolata"/>
              </a:rPr>
              <a:t>file</a:t>
            </a:r>
            <a:r>
              <a:rPr lang="en-US" sz="2000" dirty="0" smtClean="0">
                <a:solidFill>
                  <a:srgbClr val="3E4346"/>
                </a:solidFill>
              </a:rPr>
              <a:t> named </a:t>
            </a:r>
            <a:r>
              <a:rPr lang="en-US" sz="2000" dirty="0" smtClean="0">
                <a:solidFill>
                  <a:srgbClr val="3E4346"/>
                </a:solidFill>
                <a:cs typeface="Inconsolata"/>
              </a:rPr>
              <a:t>"</a:t>
            </a:r>
            <a:r>
              <a:rPr lang="en-US" sz="2000" dirty="0" err="1" smtClean="0">
                <a:solidFill>
                  <a:srgbClr val="3E4346"/>
                </a:solidFill>
                <a:cs typeface="Inconsolata"/>
              </a:rPr>
              <a:t>hello.txt</a:t>
            </a:r>
            <a:r>
              <a:rPr lang="en-US" sz="2000" dirty="0" smtClean="0">
                <a:solidFill>
                  <a:srgbClr val="3E4346"/>
                </a:solidFill>
                <a:cs typeface="Inconsolata"/>
              </a:rPr>
              <a:t>" </a:t>
            </a:r>
            <a:r>
              <a:rPr lang="en-US" sz="2000" dirty="0" smtClean="0">
                <a:solidFill>
                  <a:srgbClr val="3E4346"/>
                </a:solidFill>
              </a:rPr>
              <a:t>should be </a:t>
            </a:r>
            <a:r>
              <a:rPr lang="en-US" sz="2000" dirty="0" smtClean="0">
                <a:solidFill>
                  <a:srgbClr val="3E4346"/>
                </a:solidFill>
                <a:cs typeface="Inconsolata"/>
              </a:rPr>
              <a:t>created</a:t>
            </a:r>
            <a:r>
              <a:rPr lang="en-US" sz="2000" dirty="0" smtClean="0">
                <a:solidFill>
                  <a:srgbClr val="3E4346"/>
                </a:solidFill>
              </a:rPr>
              <a:t> with the </a:t>
            </a:r>
            <a:r>
              <a:rPr lang="en-US" sz="2000" dirty="0" smtClean="0">
                <a:solidFill>
                  <a:srgbClr val="3E4346"/>
                </a:solidFill>
                <a:cs typeface="Inconsolata"/>
              </a:rPr>
              <a:t>content</a:t>
            </a:r>
            <a:r>
              <a:rPr lang="en-US" sz="2000" b="1" dirty="0" smtClean="0">
                <a:solidFill>
                  <a:srgbClr val="3E4346"/>
                </a:solidFill>
              </a:rPr>
              <a:t> </a:t>
            </a:r>
            <a:r>
              <a:rPr lang="en-US" sz="2000" dirty="0" smtClean="0">
                <a:solidFill>
                  <a:srgbClr val="3E4346"/>
                </a:solidFill>
              </a:rPr>
              <a:t>"Hello, world!", </a:t>
            </a:r>
            <a:r>
              <a:rPr lang="en-US" sz="2000" dirty="0" smtClean="0">
                <a:solidFill>
                  <a:srgbClr val="3E4346"/>
                </a:solidFill>
                <a:cs typeface="Inconsolata"/>
              </a:rPr>
              <a:t>mode</a:t>
            </a:r>
            <a:r>
              <a:rPr lang="en-US" sz="2000" dirty="0" smtClean="0">
                <a:solidFill>
                  <a:srgbClr val="3E4346"/>
                </a:solidFill>
              </a:rPr>
              <a:t> "0644", </a:t>
            </a:r>
            <a:r>
              <a:rPr lang="en-US" sz="2000" dirty="0" smtClean="0">
                <a:solidFill>
                  <a:srgbClr val="3E4346"/>
                </a:solidFill>
                <a:cs typeface="Inconsolata"/>
              </a:rPr>
              <a:t>owner</a:t>
            </a:r>
            <a:r>
              <a:rPr lang="en-US" sz="2000" dirty="0" smtClean="0">
                <a:solidFill>
                  <a:srgbClr val="3E4346"/>
                </a:solidFill>
              </a:rPr>
              <a:t> is "root", and </a:t>
            </a:r>
            <a:r>
              <a:rPr lang="en-US" sz="2000" dirty="0" smtClean="0">
                <a:solidFill>
                  <a:srgbClr val="3E4346"/>
                </a:solidFill>
                <a:cs typeface="Inconsolata"/>
              </a:rPr>
              <a:t>group</a:t>
            </a:r>
            <a:r>
              <a:rPr lang="en-US" sz="2000" dirty="0" smtClean="0">
                <a:solidFill>
                  <a:srgbClr val="3E4346"/>
                </a:solidFill>
              </a:rPr>
              <a:t> is "root"</a:t>
            </a:r>
          </a:p>
          <a:p>
            <a:endParaRPr lang="en-US" sz="2400" dirty="0">
              <a:solidFill>
                <a:srgbClr val="3E4346"/>
              </a:solidFill>
            </a:endParaRPr>
          </a:p>
        </p:txBody>
      </p:sp>
    </p:spTree>
    <p:extLst>
      <p:ext uri="{BB962C8B-B14F-4D97-AF65-F5344CB8AC3E}">
        <p14:creationId xmlns:p14="http://schemas.microsoft.com/office/powerpoint/2010/main" val="408061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updated file resource</a:t>
            </a:r>
            <a:endParaRPr lang="en-US" dirty="0"/>
          </a:p>
        </p:txBody>
      </p:sp>
      <p:sp>
        <p:nvSpPr>
          <p:cNvPr id="3" name="Content Placeholder 2"/>
          <p:cNvSpPr>
            <a:spLocks noGrp="1"/>
          </p:cNvSpPr>
          <p:nvPr>
            <p:ph sz="quarter" idx="10"/>
          </p:nvPr>
        </p:nvSpPr>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err="1" smtClean="0"/>
              <a:t>hello.rb</a:t>
            </a:r>
            <a:endParaRPr lang="en-US" dirty="0"/>
          </a:p>
        </p:txBody>
      </p:sp>
      <p:sp>
        <p:nvSpPr>
          <p:cNvPr id="5" name="Content Placeholder 4"/>
          <p:cNvSpPr>
            <a:spLocks noGrp="1"/>
          </p:cNvSpPr>
          <p:nvPr>
            <p:ph sz="quarter" idx="12"/>
          </p:nvPr>
        </p:nvSpPr>
        <p:spPr/>
        <p:txBody>
          <a:bodyPr>
            <a:normAutofit lnSpcReduction="10000"/>
          </a:bodyPr>
          <a:lstStyle/>
          <a:p>
            <a:r>
              <a:rPr lang="en-US" sz="2800" dirty="0" smtClean="0"/>
              <a:t>The default action is to create (not necessary to define it).</a:t>
            </a:r>
          </a:p>
          <a:p>
            <a:endParaRPr lang="en-US" sz="2800" dirty="0" smtClean="0"/>
          </a:p>
          <a:p>
            <a:r>
              <a:rPr lang="en-US" sz="2800" dirty="0" smtClean="0"/>
              <a:t>The default mode is "0777".</a:t>
            </a:r>
          </a:p>
          <a:p>
            <a:endParaRPr lang="en-US" sz="2800" dirty="0" smtClean="0"/>
          </a:p>
          <a:p>
            <a:r>
              <a:rPr lang="en-US" sz="2800" dirty="0" smtClean="0"/>
              <a:t>The default owner is the current user (could change).</a:t>
            </a:r>
          </a:p>
          <a:p>
            <a:endParaRPr lang="en-US" sz="2800" dirty="0" smtClean="0"/>
          </a:p>
          <a:p>
            <a:r>
              <a:rPr lang="en-US" sz="2800" dirty="0" smtClean="0"/>
              <a:t>The default group is the POSIX group (if available).</a:t>
            </a:r>
            <a:endParaRPr lang="en-US" sz="2800" dirty="0"/>
          </a:p>
        </p:txBody>
      </p:sp>
      <p:sp>
        <p:nvSpPr>
          <p:cNvPr id="12" name="Text Placeholder 6"/>
          <p:cNvSpPr>
            <a:spLocks noGrp="1"/>
          </p:cNvSpPr>
          <p:nvPr>
            <p:ph type="body" sz="quarter" idx="14"/>
          </p:nvPr>
        </p:nvSpPr>
        <p:spPr>
          <a:xfrm>
            <a:off x="840812" y="2655989"/>
            <a:ext cx="5283200" cy="469900"/>
          </a:xfrm>
        </p:spPr>
        <p:txBody>
          <a:bodyPr/>
          <a:lstStyle/>
          <a:p>
            <a:r>
              <a:rPr lang="en-US" dirty="0" smtClean="0"/>
              <a:t>+</a:t>
            </a:r>
            <a:endParaRPr lang="en-US" dirty="0"/>
          </a:p>
        </p:txBody>
      </p:sp>
      <p:sp>
        <p:nvSpPr>
          <p:cNvPr id="13" name="Text Placeholder 6"/>
          <p:cNvSpPr>
            <a:spLocks noGrp="1"/>
          </p:cNvSpPr>
          <p:nvPr>
            <p:ph type="body" sz="quarter" idx="14"/>
          </p:nvPr>
        </p:nvSpPr>
        <p:spPr>
          <a:xfrm>
            <a:off x="840812" y="3143250"/>
            <a:ext cx="5283200" cy="469900"/>
          </a:xfrm>
        </p:spPr>
        <p:txBody>
          <a:bodyPr/>
          <a:lstStyle/>
          <a:p>
            <a:r>
              <a:rPr lang="en-US" dirty="0" smtClean="0"/>
              <a:t>+</a:t>
            </a:r>
            <a:endParaRPr lang="en-US" dirty="0"/>
          </a:p>
        </p:txBody>
      </p:sp>
      <p:sp>
        <p:nvSpPr>
          <p:cNvPr id="14" name="Text Placeholder 6"/>
          <p:cNvSpPr>
            <a:spLocks noGrp="1"/>
          </p:cNvSpPr>
          <p:nvPr>
            <p:ph type="body" sz="quarter" idx="14"/>
          </p:nvPr>
        </p:nvSpPr>
        <p:spPr>
          <a:xfrm>
            <a:off x="840812" y="3626106"/>
            <a:ext cx="5283200" cy="469900"/>
          </a:xfrm>
        </p:spPr>
        <p:txBody>
          <a:bodyPr/>
          <a:lstStyle/>
          <a:p>
            <a:r>
              <a:rPr lang="en-US" dirty="0" smtClean="0"/>
              <a:t>+</a:t>
            </a:r>
            <a:endParaRPr lang="en-US" dirty="0"/>
          </a:p>
        </p:txBody>
      </p:sp>
    </p:spTree>
    <p:extLst>
      <p:ext uri="{BB962C8B-B14F-4D97-AF65-F5344CB8AC3E}">
        <p14:creationId xmlns:p14="http://schemas.microsoft.com/office/powerpoint/2010/main" val="23034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Tree>
    <p:extLst>
      <p:ext uri="{BB962C8B-B14F-4D97-AF65-F5344CB8AC3E}">
        <p14:creationId xmlns:p14="http://schemas.microsoft.com/office/powerpoint/2010/main" val="305407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Text Placeholder 2"/>
          <p:cNvSpPr>
            <a:spLocks noGrp="1"/>
          </p:cNvSpPr>
          <p:nvPr>
            <p:ph type="body" sz="quarter" idx="10"/>
          </p:nvPr>
        </p:nvSpPr>
        <p:spPr>
          <a:xfrm>
            <a:off x="2259204" y="4492072"/>
            <a:ext cx="8488899" cy="1907089"/>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342900" indent="-342900">
              <a:buFont typeface="+mj-lt"/>
              <a:buAutoNum type="arabicPeriod"/>
            </a:pPr>
            <a:r>
              <a:rPr lang="en-US" dirty="0" smtClean="0"/>
              <a:t>Installs the $EDITOR</a:t>
            </a:r>
          </a:p>
          <a:p>
            <a:pPr marL="342900" indent="-342900">
              <a:buFont typeface="+mj-lt"/>
              <a:buAutoNum type="arabicPeriod"/>
            </a:pPr>
            <a:r>
              <a:rPr lang="en-US" dirty="0" smtClean="0"/>
              <a:t>Install the </a:t>
            </a:r>
            <a:r>
              <a:rPr lang="en-US" dirty="0" smtClean="0">
                <a:latin typeface="Inconsolata"/>
                <a:cs typeface="Inconsolata"/>
              </a:rPr>
              <a:t>tree </a:t>
            </a:r>
            <a:r>
              <a:rPr lang="en-US" dirty="0" smtClean="0"/>
              <a:t>package</a:t>
            </a:r>
          </a:p>
          <a:p>
            <a:pPr marL="342900" indent="-342900">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Alright, it seems like I could create a recipe file to setup this workstation.</a:t>
            </a:r>
            <a:endParaRPr lang="en-US" dirty="0"/>
          </a:p>
        </p:txBody>
      </p:sp>
    </p:spTree>
    <p:extLst>
      <p:ext uri="{BB962C8B-B14F-4D97-AF65-F5344CB8AC3E}">
        <p14:creationId xmlns:p14="http://schemas.microsoft.com/office/powerpoint/2010/main" val="382042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our Editor</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"$EDITOR" is installed.</a:t>
            </a:r>
            <a:endParaRPr lang="en-US" dirty="0"/>
          </a:p>
        </p:txBody>
      </p:sp>
      <p:sp>
        <p:nvSpPr>
          <p:cNvPr id="5" name="Rectangle 4"/>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131437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the tree package</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a:t>
            </a:r>
            <a:r>
              <a:rPr lang="en-US" dirty="0" smtClean="0"/>
              <a:t>"tree" </a:t>
            </a:r>
            <a:r>
              <a:rPr lang="en-US" dirty="0" smtClean="0"/>
              <a:t>is installed.</a:t>
            </a:r>
            <a:endParaRPr lang="en-US" dirty="0"/>
          </a:p>
        </p:txBody>
      </p:sp>
      <p:sp>
        <p:nvSpPr>
          <p:cNvPr id="6" name="Rectangle 5"/>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45054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customized MOTD </a:t>
            </a:r>
            <a:endParaRPr lang="en-US" dirty="0"/>
          </a:p>
        </p:txBody>
      </p:sp>
      <p:sp>
        <p:nvSpPr>
          <p:cNvPr id="3" name="Content Placeholder 2"/>
          <p:cNvSpPr>
            <a:spLocks noGrp="1"/>
          </p:cNvSpPr>
          <p:nvPr>
            <p:ph sz="quarter" idx="10"/>
          </p:nvPr>
        </p:nvSpPr>
        <p:spPr/>
        <p:txBody>
          <a:bodyPr anchor="ctr">
            <a:normAutofit/>
          </a:bodyPr>
          <a:lstStyle/>
          <a:p>
            <a:pPr algn="ctr"/>
            <a:r>
              <a:rPr lang="en-US" sz="13800" dirty="0" smtClean="0"/>
              <a:t>?</a:t>
            </a:r>
            <a:endParaRPr lang="en-US" sz="13800" dirty="0"/>
          </a:p>
        </p:txBody>
      </p:sp>
      <p:sp>
        <p:nvSpPr>
          <p:cNvPr id="4" name="Content Placeholder 3"/>
          <p:cNvSpPr>
            <a:spLocks noGrp="1"/>
          </p:cNvSpPr>
          <p:nvPr>
            <p:ph sz="quarter" idx="12"/>
          </p:nvPr>
        </p:nvSpPr>
        <p:spPr/>
        <p:txBody>
          <a:bodyPr>
            <a:normAutofit/>
          </a:bodyPr>
          <a:lstStyle/>
          <a:p>
            <a:pPr>
              <a:lnSpc>
                <a:spcPct val="110000"/>
              </a:lnSpc>
            </a:pPr>
            <a:r>
              <a:rPr lang="en-US" sz="2800" dirty="0" smtClean="0"/>
              <a:t>The </a:t>
            </a:r>
            <a:r>
              <a:rPr lang="en-US" sz="2800" dirty="0" smtClean="0">
                <a:cs typeface="Inconsolata"/>
              </a:rPr>
              <a:t>file</a:t>
            </a:r>
            <a:r>
              <a:rPr lang="en-US" sz="2800" dirty="0" smtClean="0"/>
              <a:t> named "/</a:t>
            </a:r>
            <a:r>
              <a:rPr lang="en-US" sz="2800" dirty="0" err="1" smtClean="0"/>
              <a:t>etc</a:t>
            </a:r>
            <a:r>
              <a:rPr lang="en-US" sz="2800" dirty="0" smtClean="0"/>
              <a:t>/</a:t>
            </a:r>
            <a:r>
              <a:rPr lang="en-US" sz="2800" dirty="0" err="1" smtClean="0"/>
              <a:t>motd</a:t>
            </a:r>
            <a:r>
              <a:rPr lang="en-US" sz="2800" dirty="0" smtClean="0"/>
              <a:t>" is created with the </a:t>
            </a:r>
            <a:r>
              <a:rPr lang="en-US" sz="2800" dirty="0" smtClean="0">
                <a:cs typeface="Inconsolata"/>
              </a:rPr>
              <a:t>content</a:t>
            </a:r>
            <a:r>
              <a:rPr lang="en-US" sz="2800" dirty="0" smtClean="0"/>
              <a:t> </a:t>
            </a:r>
            <a:r>
              <a:rPr lang="en-US" sz="2800" dirty="0"/>
              <a:t>"Property of ..."</a:t>
            </a:r>
            <a:r>
              <a:rPr lang="en-US" sz="2800" dirty="0" smtClean="0"/>
              <a:t>.</a:t>
            </a:r>
          </a:p>
        </p:txBody>
      </p:sp>
      <p:sp>
        <p:nvSpPr>
          <p:cNvPr id="6" name="Rectangle 5"/>
          <p:cNvSpPr/>
          <p:nvPr/>
        </p:nvSpPr>
        <p:spPr>
          <a:xfrm>
            <a:off x="3848179" y="6363568"/>
            <a:ext cx="4495642"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a:t>
            </a:r>
            <a:r>
              <a:rPr lang="en-US" dirty="0" err="1" smtClean="0">
                <a:cs typeface="Inconsolata"/>
              </a:rPr>
              <a:t>#file</a:t>
            </a:r>
            <a:endParaRPr lang="en-US" dirty="0">
              <a:cs typeface="Inconsolata"/>
            </a:endParaRPr>
          </a:p>
        </p:txBody>
      </p:sp>
    </p:spTree>
    <p:extLst>
      <p:ext uri="{BB962C8B-B14F-4D97-AF65-F5344CB8AC3E}">
        <p14:creationId xmlns:p14="http://schemas.microsoft.com/office/powerpoint/2010/main" val="60442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Subtitle 2"/>
          <p:cNvSpPr>
            <a:spLocks noGrp="1"/>
          </p:cNvSpPr>
          <p:nvPr>
            <p:ph type="subTitle" idx="1"/>
          </p:nvPr>
        </p:nvSpPr>
        <p:spPr>
          <a:xfrm>
            <a:off x="2260314" y="2629588"/>
            <a:ext cx="8230599" cy="2835509"/>
          </a:xfrm>
        </p:spPr>
        <p:txBody>
          <a:bodyPr>
            <a:noAutofit/>
          </a:bodyPr>
          <a:lstStyle/>
          <a:p>
            <a:r>
              <a:rPr lang="en-US" sz="2400" dirty="0"/>
              <a:t>Create a recipe file named </a:t>
            </a:r>
            <a:r>
              <a:rPr lang="en-US" sz="2400" dirty="0">
                <a:latin typeface="Inconsolata"/>
                <a:cs typeface="Inconsolata"/>
              </a:rPr>
              <a:t>"</a:t>
            </a:r>
            <a:r>
              <a:rPr lang="en-US" sz="2400" dirty="0" err="1">
                <a:latin typeface="Inconsolata"/>
                <a:cs typeface="Inconsolata"/>
              </a:rPr>
              <a:t>setup.rb</a:t>
            </a:r>
            <a:r>
              <a:rPr lang="en-US" sz="2400" dirty="0">
                <a:latin typeface="Inconsolata"/>
                <a:cs typeface="Inconsolata"/>
              </a:rPr>
              <a:t>"</a:t>
            </a:r>
            <a:r>
              <a:rPr lang="en-US" sz="2400" dirty="0"/>
              <a:t> that defines the policy: </a:t>
            </a:r>
          </a:p>
          <a:p>
            <a:endParaRPr lang="en-US" sz="2400" dirty="0"/>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"$EDITOR"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a:t>
            </a:r>
            <a:r>
              <a:rPr lang="en-US" sz="2000">
                <a:solidFill>
                  <a:srgbClr val="3E4346"/>
                </a:solidFill>
              </a:rPr>
              <a:t>named </a:t>
            </a:r>
            <a:r>
              <a:rPr lang="en-US" sz="2000" smtClean="0">
                <a:solidFill>
                  <a:srgbClr val="3E4346"/>
                </a:solidFill>
              </a:rPr>
              <a:t>"tree" </a:t>
            </a:r>
            <a:r>
              <a:rPr lang="en-US" sz="2000" dirty="0">
                <a:solidFill>
                  <a:srgbClr val="3E4346"/>
                </a:solidFill>
              </a:rPr>
              <a:t>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file</a:t>
            </a:r>
            <a:r>
              <a:rPr lang="en-US" sz="2000" dirty="0">
                <a:solidFill>
                  <a:srgbClr val="3E4346"/>
                </a:solidFill>
              </a:rPr>
              <a:t> named "/</a:t>
            </a:r>
            <a:r>
              <a:rPr lang="en-US" sz="2000" dirty="0" err="1">
                <a:solidFill>
                  <a:srgbClr val="3E4346"/>
                </a:solidFill>
              </a:rPr>
              <a:t>etc</a:t>
            </a:r>
            <a:r>
              <a:rPr lang="en-US" sz="2000" dirty="0">
                <a:solidFill>
                  <a:srgbClr val="3E4346"/>
                </a:solidFill>
              </a:rPr>
              <a:t>/</a:t>
            </a:r>
            <a:r>
              <a:rPr lang="en-US" sz="2000" dirty="0" err="1">
                <a:solidFill>
                  <a:srgbClr val="3E4346"/>
                </a:solidFill>
              </a:rPr>
              <a:t>motd</a:t>
            </a:r>
            <a:r>
              <a:rPr lang="en-US" sz="2000" dirty="0">
                <a:solidFill>
                  <a:srgbClr val="3E4346"/>
                </a:solidFill>
              </a:rPr>
              <a:t>" is created with the </a:t>
            </a:r>
            <a:r>
              <a:rPr lang="en-US" sz="2000" dirty="0">
                <a:solidFill>
                  <a:srgbClr val="3E4346"/>
                </a:solidFill>
                <a:cs typeface="Inconsolata"/>
              </a:rPr>
              <a:t>content</a:t>
            </a:r>
            <a:r>
              <a:rPr lang="en-US" sz="2000" dirty="0">
                <a:solidFill>
                  <a:srgbClr val="3E4346"/>
                </a:solidFill>
              </a:rPr>
              <a:t> "Property of ...".</a:t>
            </a:r>
          </a:p>
          <a:p>
            <a:pPr marL="342900" indent="-342900">
              <a:buFont typeface="+mj-lt"/>
              <a:buAutoNum type="arabicPeriod"/>
            </a:pPr>
            <a:endParaRPr lang="en-US" sz="2400" dirty="0"/>
          </a:p>
          <a:p>
            <a:pPr marL="342900" indent="-342900">
              <a:buFont typeface="+mj-lt"/>
              <a:buAutoNum type="arabicPeriod"/>
            </a:pPr>
            <a:endParaRPr lang="en-US" sz="2400" dirty="0"/>
          </a:p>
        </p:txBody>
      </p:sp>
    </p:spTree>
    <p:extLst>
      <p:ext uri="{BB962C8B-B14F-4D97-AF65-F5344CB8AC3E}">
        <p14:creationId xmlns:p14="http://schemas.microsoft.com/office/powerpoint/2010/main" val="410449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Workstation setup recipe file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err="1" smtClean="0"/>
              <a:t>setup.rb</a:t>
            </a:r>
            <a:endParaRPr lang="en-US" dirty="0"/>
          </a:p>
        </p:txBody>
      </p:sp>
      <p:sp>
        <p:nvSpPr>
          <p:cNvPr id="5" name="Content Placeholder 4"/>
          <p:cNvSpPr>
            <a:spLocks noGrp="1"/>
          </p:cNvSpPr>
          <p:nvPr>
            <p:ph sz="quarter" idx="12"/>
          </p:nvPr>
        </p:nvSpPr>
        <p:spPr/>
        <p:txBody>
          <a:bodyPr>
            <a:normAutofit/>
          </a:bodyPr>
          <a:lstStyle/>
          <a:p>
            <a:r>
              <a:rPr lang="en-US" sz="2800" dirty="0"/>
              <a:t>The package named "$EDITOR" is installed</a:t>
            </a:r>
            <a:r>
              <a:rPr lang="en-US" sz="2800" dirty="0" smtClean="0"/>
              <a:t>.</a:t>
            </a:r>
          </a:p>
          <a:p>
            <a:endParaRPr lang="en-US" sz="2800" dirty="0" smtClean="0"/>
          </a:p>
          <a:p>
            <a:r>
              <a:rPr lang="en-US" sz="2800" dirty="0" smtClean="0"/>
              <a:t>The package named tree is installed.</a:t>
            </a:r>
            <a:endParaRPr lang="en-US" sz="2800" dirty="0"/>
          </a:p>
          <a:p>
            <a:endParaRPr lang="en-US" sz="2800" dirty="0" smtClean="0"/>
          </a:p>
          <a:p>
            <a:r>
              <a:rPr lang="en-US" sz="2800" dirty="0"/>
              <a:t>The file named "/</a:t>
            </a:r>
            <a:r>
              <a:rPr lang="en-US" sz="2800" dirty="0" err="1"/>
              <a:t>etc</a:t>
            </a:r>
            <a:r>
              <a:rPr lang="en-US" sz="2800" dirty="0"/>
              <a:t>/</a:t>
            </a:r>
            <a:r>
              <a:rPr lang="en-US" sz="2800" dirty="0" err="1"/>
              <a:t>motd</a:t>
            </a:r>
            <a:r>
              <a:rPr lang="en-US" sz="2800" dirty="0"/>
              <a:t>" is created with the content </a:t>
            </a:r>
            <a:r>
              <a:rPr lang="en-US" sz="2800" dirty="0" smtClean="0"/>
              <a:t>"Property of ..."</a:t>
            </a:r>
            <a:r>
              <a:rPr lang="en-US" sz="2800" dirty="0"/>
              <a:t>.</a:t>
            </a:r>
          </a:p>
          <a:p>
            <a:endParaRPr lang="en-US" sz="2800" dirty="0"/>
          </a:p>
        </p:txBody>
      </p:sp>
    </p:spTree>
    <p:extLst>
      <p:ext uri="{BB962C8B-B14F-4D97-AF65-F5344CB8AC3E}">
        <p14:creationId xmlns:p14="http://schemas.microsoft.com/office/powerpoint/2010/main" val="110792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EMACS</a:t>
            </a:r>
            <a:endParaRPr lang="en-US" dirty="0"/>
          </a:p>
        </p:txBody>
      </p:sp>
      <p:sp>
        <p:nvSpPr>
          <p:cNvPr id="3" name="Content Placeholder 2"/>
          <p:cNvSpPr>
            <a:spLocks noGrp="1"/>
          </p:cNvSpPr>
          <p:nvPr>
            <p:ph type="subTitle" idx="1"/>
          </p:nvPr>
        </p:nvSpPr>
        <p:spPr>
          <a:xfrm>
            <a:off x="2260315" y="2629588"/>
            <a:ext cx="2603905" cy="2509816"/>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endParaRPr lang="en-US" dirty="0">
              <a:latin typeface="Inconsolata"/>
              <a:cs typeface="Inconsolata"/>
            </a:endParaRPr>
          </a:p>
        </p:txBody>
      </p:sp>
      <p:sp>
        <p:nvSpPr>
          <p:cNvPr id="6" name="TextBox 5"/>
          <p:cNvSpPr txBox="1"/>
          <p:nvPr/>
        </p:nvSpPr>
        <p:spPr bwMode="white">
          <a:xfrm>
            <a:off x="5103837" y="2623983"/>
            <a:ext cx="6685307" cy="2516147"/>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emacs</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a:t>
            </a:r>
            <a:r>
              <a:rPr lang="en-US" sz="2800" dirty="0" err="1">
                <a:latin typeface="Inconsolata"/>
                <a:cs typeface="Inconsolata"/>
              </a:rPr>
              <a:t>w</a:t>
            </a: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ctrl+c</a:t>
            </a:r>
            <a:endParaRPr lang="en-US" sz="2800" dirty="0" smtClean="0">
              <a:latin typeface="Inconsolata"/>
              <a:cs typeface="Inconsolata"/>
            </a:endParaRPr>
          </a:p>
        </p:txBody>
      </p:sp>
    </p:spTree>
    <p:extLst>
      <p:ext uri="{BB962C8B-B14F-4D97-AF65-F5344CB8AC3E}">
        <p14:creationId xmlns:p14="http://schemas.microsoft.com/office/powerpoint/2010/main" val="140594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Apply the setup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Tree>
    <p:extLst>
      <p:ext uri="{BB962C8B-B14F-4D97-AF65-F5344CB8AC3E}">
        <p14:creationId xmlns:p14="http://schemas.microsoft.com/office/powerpoint/2010/main" val="30730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Tree>
    <p:extLst>
      <p:ext uri="{BB962C8B-B14F-4D97-AF65-F5344CB8AC3E}">
        <p14:creationId xmlns:p14="http://schemas.microsoft.com/office/powerpoint/2010/main" val="239733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is a resource?</a:t>
            </a:r>
            <a:endParaRPr lang="en-US" dirty="0"/>
          </a:p>
        </p:txBody>
      </p:sp>
    </p:spTree>
    <p:extLst>
      <p:ext uri="{BB962C8B-B14F-4D97-AF65-F5344CB8AC3E}">
        <p14:creationId xmlns:p14="http://schemas.microsoft.com/office/powerpoint/2010/main" val="262961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Resources</a:t>
            </a:r>
          </a:p>
        </p:txBody>
      </p:sp>
      <p:sp>
        <p:nvSpPr>
          <p:cNvPr id="3" name="Subtitle 2"/>
          <p:cNvSpPr>
            <a:spLocks noGrp="1"/>
          </p:cNvSpPr>
          <p:nvPr>
            <p:ph type="subTitle" idx="1"/>
          </p:nvPr>
        </p:nvSpPr>
        <p:spPr/>
        <p:txBody>
          <a:bodyPr/>
          <a:lstStyle/>
          <a:p>
            <a:r>
              <a:rPr lang="en-US" dirty="0" smtClean="0"/>
              <a:t>What </a:t>
            </a:r>
            <a:r>
              <a:rPr lang="en-US" dirty="0"/>
              <a:t>are some other possible </a:t>
            </a:r>
            <a:r>
              <a:rPr lang="en-US" dirty="0" smtClean="0"/>
              <a:t>examples of resources</a:t>
            </a:r>
            <a:r>
              <a:rPr lang="en-US" dirty="0"/>
              <a:t>?</a:t>
            </a:r>
          </a:p>
        </p:txBody>
      </p:sp>
    </p:spTree>
    <p:extLst>
      <p:ext uri="{BB962C8B-B14F-4D97-AF65-F5344CB8AC3E}">
        <p14:creationId xmlns:p14="http://schemas.microsoft.com/office/powerpoint/2010/main" val="205478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How did the examples resources we wrote describe </a:t>
            </a:r>
            <a:r>
              <a:rPr lang="en-US" dirty="0"/>
              <a:t>the desired state of an element of our infrastructure?</a:t>
            </a:r>
            <a:endParaRPr lang="en-US" dirty="0" smtClean="0"/>
          </a:p>
          <a:p>
            <a:endParaRPr lang="en-US" dirty="0"/>
          </a:p>
          <a:p>
            <a:endParaRPr lang="en-US" dirty="0"/>
          </a:p>
        </p:txBody>
      </p:sp>
    </p:spTree>
    <p:extLst>
      <p:ext uri="{BB962C8B-B14F-4D97-AF65-F5344CB8AC3E}">
        <p14:creationId xmlns:p14="http://schemas.microsoft.com/office/powerpoint/2010/main" val="63493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a:t>
            </a:r>
            <a:r>
              <a:rPr lang="en-US" dirty="0"/>
              <a:t>does it mean </a:t>
            </a:r>
            <a:r>
              <a:rPr lang="en-US" dirty="0" smtClean="0"/>
              <a:t>for </a:t>
            </a:r>
            <a:r>
              <a:rPr lang="en-US" dirty="0"/>
              <a:t>a resource to be </a:t>
            </a:r>
            <a:r>
              <a:rPr lang="en-US" dirty="0" smtClean="0"/>
              <a:t>a statement </a:t>
            </a:r>
            <a:r>
              <a:rPr lang="en-US" dirty="0"/>
              <a:t>of configuration policy?</a:t>
            </a:r>
          </a:p>
        </p:txBody>
      </p:sp>
    </p:spTree>
    <p:extLst>
      <p:ext uri="{BB962C8B-B14F-4D97-AF65-F5344CB8AC3E}">
        <p14:creationId xmlns:p14="http://schemas.microsoft.com/office/powerpoint/2010/main" val="19986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fontScale="92500" lnSpcReduction="10000"/>
          </a:bodyPr>
          <a:lstStyle/>
          <a:p>
            <a:r>
              <a:rPr lang="en-US" dirty="0"/>
              <a:t>What is a resource?</a:t>
            </a:r>
          </a:p>
          <a:p>
            <a:endParaRPr lang="en-US" dirty="0" smtClean="0"/>
          </a:p>
          <a:p>
            <a:r>
              <a:rPr lang="en-US" dirty="0" smtClean="0"/>
              <a:t>What </a:t>
            </a:r>
            <a:r>
              <a:rPr lang="en-US" dirty="0"/>
              <a:t>are some other possible examples of resources?</a:t>
            </a:r>
          </a:p>
          <a:p>
            <a:endParaRPr lang="en-US" dirty="0"/>
          </a:p>
          <a:p>
            <a:r>
              <a:rPr lang="en-US" dirty="0"/>
              <a:t>How did the examples resources we wrote describe the desired state of an element of our infrastructure?</a:t>
            </a:r>
          </a:p>
          <a:p>
            <a:endParaRPr lang="en-US" dirty="0"/>
          </a:p>
          <a:p>
            <a:r>
              <a:rPr lang="en-US" dirty="0"/>
              <a:t>What does it mean for a resource to be a statement of configuration policy?</a:t>
            </a:r>
          </a:p>
        </p:txBody>
      </p:sp>
    </p:spTree>
    <p:extLst>
      <p:ext uri="{BB962C8B-B14F-4D97-AF65-F5344CB8AC3E}">
        <p14:creationId xmlns:p14="http://schemas.microsoft.com/office/powerpoint/2010/main" val="219815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latin typeface="Inconsolata"/>
              <a:cs typeface="Inconsolata"/>
            </a:endParaRPr>
          </a:p>
          <a:p>
            <a:pPr marL="457200" indent="-457200">
              <a:buFont typeface="Arial"/>
              <a:buChar char="•"/>
            </a:pPr>
            <a:r>
              <a:rPr lang="en-US" dirty="0" smtClean="0">
                <a:latin typeface="Inconsolata"/>
                <a:cs typeface="Inconsolata"/>
              </a:rPr>
              <a:t>chef-apply</a:t>
            </a:r>
          </a:p>
          <a:p>
            <a:pPr marL="457200" indent="-457200">
              <a:buFont typeface="Arial"/>
              <a:buChar char="•"/>
            </a:pPr>
            <a:r>
              <a:rPr lang="en-US" dirty="0" smtClean="0"/>
              <a:t>Resources</a:t>
            </a:r>
          </a:p>
          <a:p>
            <a:pPr marL="457200" indent="-457200">
              <a:buFont typeface="Arial"/>
              <a:buChar char="•"/>
            </a:pPr>
            <a:r>
              <a:rPr lang="en-US" dirty="0" smtClean="0"/>
              <a:t>Resource - default actions and default attributes</a:t>
            </a:r>
          </a:p>
          <a:p>
            <a:pPr marL="457200" indent="-457200">
              <a:buFont typeface="Arial"/>
              <a:buChar char="•"/>
            </a:pPr>
            <a:r>
              <a:rPr lang="en-US" dirty="0"/>
              <a:t>Test and </a:t>
            </a:r>
            <a:r>
              <a:rPr lang="en-US" dirty="0" smtClean="0"/>
              <a:t>Repair</a:t>
            </a:r>
          </a:p>
          <a:p>
            <a:endParaRPr lang="en-US" dirty="0" smtClean="0"/>
          </a:p>
        </p:txBody>
      </p:sp>
    </p:spTree>
    <p:extLst>
      <p:ext uri="{BB962C8B-B14F-4D97-AF65-F5344CB8AC3E}">
        <p14:creationId xmlns:p14="http://schemas.microsoft.com/office/powerpoint/2010/main" val="185922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8450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NANO</a:t>
            </a:r>
            <a:endParaRPr lang="en-US" dirty="0"/>
          </a:p>
        </p:txBody>
      </p:sp>
      <p:sp>
        <p:nvSpPr>
          <p:cNvPr id="3" name="Content Placeholder 2"/>
          <p:cNvSpPr>
            <a:spLocks noGrp="1"/>
          </p:cNvSpPr>
          <p:nvPr>
            <p:ph type="subTitle" idx="1"/>
          </p:nvPr>
        </p:nvSpPr>
        <p:spPr>
          <a:xfrm>
            <a:off x="479235" y="2629588"/>
            <a:ext cx="4384986" cy="3828524"/>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(WHEN EXITING)</a:t>
            </a:r>
          </a:p>
          <a:p>
            <a:pPr algn="r">
              <a:lnSpc>
                <a:spcPct val="120000"/>
              </a:lnSpc>
            </a:pPr>
            <a:r>
              <a:rPr lang="en-US" dirty="0" smtClean="0">
                <a:latin typeface="Inconsolata"/>
                <a:cs typeface="Inconsolata"/>
              </a:rPr>
              <a:t>EXIT</a:t>
            </a:r>
          </a:p>
          <a:p>
            <a:pPr algn="r">
              <a:lnSpc>
                <a:spcPct val="120000"/>
              </a:lnSpc>
            </a:pPr>
            <a:endParaRPr lang="en-US" dirty="0" smtClean="0">
              <a:latin typeface="Inconsolata"/>
              <a:cs typeface="Inconsolata"/>
            </a:endParaRPr>
          </a:p>
        </p:txBody>
      </p:sp>
      <p:sp>
        <p:nvSpPr>
          <p:cNvPr id="6" name="TextBox 5"/>
          <p:cNvSpPr txBox="1"/>
          <p:nvPr/>
        </p:nvSpPr>
        <p:spPr bwMode="white">
          <a:xfrm>
            <a:off x="5103837" y="2623983"/>
            <a:ext cx="6685307" cy="3426753"/>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nano</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y, ENTER</a:t>
            </a:r>
          </a:p>
          <a:p>
            <a:pPr>
              <a:lnSpc>
                <a:spcPct val="120000"/>
              </a:lnSpc>
            </a:pPr>
            <a:r>
              <a:rPr lang="en-US" sz="2800" dirty="0">
                <a:latin typeface="Inconsolata"/>
                <a:cs typeface="Inconsolata"/>
              </a:rPr>
              <a:t> </a:t>
            </a:r>
            <a:r>
              <a:rPr lang="en-US" sz="2800" dirty="0" smtClean="0">
                <a:latin typeface="Inconsolata"/>
                <a:cs typeface="Inconsolata"/>
              </a:rPr>
              <a:t> </a:t>
            </a:r>
            <a:r>
              <a:rPr lang="en-US" sz="2800" dirty="0" err="1" smtClean="0">
                <a:latin typeface="Inconsolata"/>
                <a:cs typeface="Inconsolata"/>
              </a:rPr>
              <a:t>ctrl+x</a:t>
            </a:r>
            <a:endParaRPr lang="en-US" sz="2800" dirty="0" smtClean="0">
              <a:latin typeface="Inconsolata"/>
              <a:cs typeface="Inconsolata"/>
            </a:endParaRPr>
          </a:p>
        </p:txBody>
      </p:sp>
    </p:spTree>
    <p:extLst>
      <p:ext uri="{BB962C8B-B14F-4D97-AF65-F5344CB8AC3E}">
        <p14:creationId xmlns:p14="http://schemas.microsoft.com/office/powerpoint/2010/main" val="136306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VIM</a:t>
            </a:r>
            <a:endParaRPr lang="en-US" dirty="0"/>
          </a:p>
        </p:txBody>
      </p:sp>
      <p:sp>
        <p:nvSpPr>
          <p:cNvPr id="3" name="Content Placeholder 2"/>
          <p:cNvSpPr>
            <a:spLocks noGrp="1"/>
          </p:cNvSpPr>
          <p:nvPr>
            <p:ph type="subTitle" idx="1"/>
          </p:nvPr>
        </p:nvSpPr>
        <p:spPr>
          <a:xfrm>
            <a:off x="1353835" y="2629588"/>
            <a:ext cx="3510385" cy="3768616"/>
          </a:xfrm>
        </p:spPr>
        <p:txBody>
          <a:bodyPr/>
          <a:lstStyle/>
          <a:p>
            <a:pPr algn="r">
              <a:lnSpc>
                <a:spcPct val="120000"/>
              </a:lnSpc>
            </a:pPr>
            <a:r>
              <a:rPr lang="en-US" dirty="0" smtClean="0">
                <a:latin typeface="Inconsolata"/>
                <a:cs typeface="Inconsolata"/>
              </a:rPr>
              <a:t>OPEN FILE</a:t>
            </a:r>
          </a:p>
          <a:p>
            <a:pPr algn="r">
              <a:lnSpc>
                <a:spcPct val="120000"/>
              </a:lnSpc>
            </a:pPr>
            <a:r>
              <a:rPr lang="en-US" dirty="0" smtClean="0">
                <a:latin typeface="Inconsolata"/>
                <a:cs typeface="Inconsolata"/>
              </a:rPr>
              <a:t>START EDITING</a:t>
            </a: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p>
          <a:p>
            <a:pPr algn="r">
              <a:lnSpc>
                <a:spcPct val="120000"/>
              </a:lnSpc>
            </a:pPr>
            <a:r>
              <a:rPr lang="en-US" dirty="0" smtClean="0">
                <a:latin typeface="Inconsolata"/>
                <a:cs typeface="Inconsolata"/>
              </a:rPr>
              <a:t>EXIT (don't write)</a:t>
            </a:r>
            <a:endParaRPr lang="en-US" dirty="0">
              <a:latin typeface="Inconsolata"/>
              <a:cs typeface="Inconsolata"/>
            </a:endParaRPr>
          </a:p>
        </p:txBody>
      </p:sp>
      <p:sp>
        <p:nvSpPr>
          <p:cNvPr id="6" name="TextBox 5"/>
          <p:cNvSpPr txBox="1"/>
          <p:nvPr/>
        </p:nvSpPr>
        <p:spPr bwMode="white">
          <a:xfrm>
            <a:off x="5103837" y="2623983"/>
            <a:ext cx="6685307" cy="3774221"/>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vim FILENAME</a:t>
            </a:r>
          </a:p>
          <a:p>
            <a:pPr>
              <a:lnSpc>
                <a:spcPct val="120000"/>
              </a:lnSpc>
            </a:pPr>
            <a:r>
              <a:rPr lang="en-US" sz="2800" dirty="0" err="1">
                <a:latin typeface="Inconsolata"/>
                <a:cs typeface="Inconsolata"/>
              </a:rPr>
              <a:t>i</a:t>
            </a:r>
            <a:endParaRPr lang="en-US" sz="2800" dirty="0" smtClean="0">
              <a:latin typeface="Inconsolata"/>
              <a:cs typeface="Inconsolata"/>
            </a:endParaRPr>
          </a:p>
          <a:p>
            <a:pPr>
              <a:lnSpc>
                <a:spcPct val="120000"/>
              </a:lnSpc>
            </a:pPr>
            <a:r>
              <a:rPr lang="en-US" sz="2800" dirty="0" smtClean="0">
                <a:latin typeface="Inconsolata"/>
                <a:cs typeface="Inconsolata"/>
              </a:rPr>
              <a:t>ESC, :w</a:t>
            </a:r>
          </a:p>
          <a:p>
            <a:pPr>
              <a:lnSpc>
                <a:spcPct val="120000"/>
              </a:lnSpc>
            </a:pPr>
            <a:r>
              <a:rPr lang="en-US" sz="2800" dirty="0" smtClean="0">
                <a:latin typeface="Inconsolata"/>
                <a:cs typeface="Inconsolata"/>
              </a:rPr>
              <a:t>ESC, :q</a:t>
            </a:r>
          </a:p>
          <a:p>
            <a:pPr>
              <a:lnSpc>
                <a:spcPct val="120000"/>
              </a:lnSpc>
            </a:pPr>
            <a:r>
              <a:rPr lang="en-US" sz="2800" dirty="0" smtClean="0">
                <a:latin typeface="Inconsolata"/>
                <a:cs typeface="Inconsolata"/>
              </a:rPr>
              <a:t>ESC, :q!</a:t>
            </a:r>
          </a:p>
        </p:txBody>
      </p:sp>
    </p:spTree>
    <p:extLst>
      <p:ext uri="{BB962C8B-B14F-4D97-AF65-F5344CB8AC3E}">
        <p14:creationId xmlns:p14="http://schemas.microsoft.com/office/powerpoint/2010/main" val="335627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nano?</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nano in (/</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Tree>
    <p:extLst>
      <p:ext uri="{BB962C8B-B14F-4D97-AF65-F5344CB8AC3E}">
        <p14:creationId xmlns:p14="http://schemas.microsoft.com/office/powerpoint/2010/main" val="193052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vim?</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vim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Tree>
    <p:extLst>
      <p:ext uri="{BB962C8B-B14F-4D97-AF65-F5344CB8AC3E}">
        <p14:creationId xmlns:p14="http://schemas.microsoft.com/office/powerpoint/2010/main" val="42633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11887</TotalTime>
  <Words>2400</Words>
  <Application>Microsoft Macintosh PowerPoint</Application>
  <PresentationFormat>Custom</PresentationFormat>
  <Paragraphs>320</Paragraphs>
  <Slides>58</Slides>
  <Notes>1</Notes>
  <HiddenSlides>1</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ChefDk3.2Template</vt:lpstr>
      <vt:lpstr>Resources</vt:lpstr>
      <vt:lpstr>Welcome Email!</vt:lpstr>
      <vt:lpstr>How about an $EDITOR?</vt:lpstr>
      <vt:lpstr>PowerPoint Presentation</vt:lpstr>
      <vt:lpstr>EMACS</vt:lpstr>
      <vt:lpstr>NANO</vt:lpstr>
      <vt:lpstr>VIM</vt:lpstr>
      <vt:lpstr>How about nano?</vt:lpstr>
      <vt:lpstr>How about vim?</vt:lpstr>
      <vt:lpstr>How about emacs?</vt:lpstr>
      <vt:lpstr>Learning Chef</vt:lpstr>
      <vt:lpstr>What is chef-apply?</vt:lpstr>
      <vt:lpstr>What can chef-apply do?</vt:lpstr>
      <vt:lpstr>Resources</vt:lpstr>
      <vt:lpstr>Example: Package</vt:lpstr>
      <vt:lpstr>Example: Service</vt:lpstr>
      <vt:lpstr>Example: File</vt:lpstr>
      <vt:lpstr>Example: File</vt:lpstr>
      <vt:lpstr>Let's try out execute</vt:lpstr>
      <vt:lpstr>Example: Installing nano</vt:lpstr>
      <vt:lpstr>Did I install nano?</vt:lpstr>
      <vt:lpstr>Test and Repair</vt:lpstr>
      <vt:lpstr>Test and Repair</vt:lpstr>
      <vt:lpstr>Test and Repair</vt:lpstr>
      <vt:lpstr>PowerPoint Presentation</vt:lpstr>
      <vt:lpstr>Hello, World?</vt:lpstr>
      <vt:lpstr>Create and open a recipe file</vt:lpstr>
      <vt:lpstr>Creating a recipe file named hello.rb</vt:lpstr>
      <vt:lpstr>Can chef-apply run a recipe file?</vt:lpstr>
      <vt:lpstr>Example: Applying a recipe file</vt:lpstr>
      <vt:lpstr>What does hello.txt say?</vt:lpstr>
      <vt:lpstr>Test and Repair</vt:lpstr>
      <vt:lpstr>Test and Repair</vt:lpstr>
      <vt:lpstr>Test and Repair</vt:lpstr>
      <vt:lpstr>Test and Repair</vt:lpstr>
      <vt:lpstr>Resource Definition</vt:lpstr>
      <vt:lpstr>Resource Definition</vt:lpstr>
      <vt:lpstr>Resource Definition</vt:lpstr>
      <vt:lpstr>Resource Definition</vt:lpstr>
      <vt:lpstr>Resource Definition</vt:lpstr>
      <vt:lpstr>The file resource</vt:lpstr>
      <vt:lpstr>The updated file resource</vt:lpstr>
      <vt:lpstr>Questions</vt:lpstr>
      <vt:lpstr>Workstation Setup</vt:lpstr>
      <vt:lpstr>Installing our Editor</vt:lpstr>
      <vt:lpstr>Installing the tree package</vt:lpstr>
      <vt:lpstr>Setting up a customized MOTD </vt:lpstr>
      <vt:lpstr>Workstation Setup</vt:lpstr>
      <vt:lpstr>Workstation setup recipe file</vt:lpstr>
      <vt:lpstr>Apply the setup recipe</vt:lpstr>
      <vt:lpstr>Let's Talk About Resources</vt:lpstr>
      <vt:lpstr>Resources</vt:lpstr>
      <vt:lpstr>Resources</vt:lpstr>
      <vt:lpstr>Resources</vt:lpstr>
      <vt:lpstr>Resources</vt:lpstr>
      <vt:lpstr>Discussion</vt:lpstr>
      <vt:lpstr>Discussion</vt:lpstr>
      <vt:lpstr>Break</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Franklin Webber</cp:lastModifiedBy>
  <cp:revision>1341</cp:revision>
  <cp:lastPrinted>2015-02-07T23:49:10Z</cp:lastPrinted>
  <dcterms:created xsi:type="dcterms:W3CDTF">2012-09-13T17:36:07Z</dcterms:created>
  <dcterms:modified xsi:type="dcterms:W3CDTF">2015-05-21T04:18:47Z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